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71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389" r:id="rId17"/>
  </p:sldIdLst>
  <p:sldSz cx="17475200" cy="97536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5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8" d="100"/>
          <a:sy n="68" d="100"/>
        </p:scale>
        <p:origin x="87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721699-1A49-40AB-8EBD-0C4BE71B90E2}" type="datetimeFigureOut">
              <a:rPr lang="zh-CN" altLang="en-US" smtClean="0"/>
              <a:t>2025/12/25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65163" y="1143000"/>
            <a:ext cx="55276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D38953-1EB4-451F-A63E-8670301259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764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7EF128-1571-4DC6-97A1-DF53A7E9F17C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7EF128-1571-4DC6-97A1-DF53A7E9F17C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29364" y="-17163"/>
            <a:ext cx="17511038" cy="9770763"/>
            <a:chOff x="8585502" y="2839257"/>
            <a:chExt cx="12217003" cy="687006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85502" y="2839257"/>
              <a:ext cx="12192000" cy="6866415"/>
            </a:xfrm>
            <a:prstGeom prst="rect">
              <a:avLst/>
            </a:prstGeom>
          </p:spPr>
        </p:pic>
        <p:sp>
          <p:nvSpPr>
            <p:cNvPr id="9" name="流程图: 过程 8"/>
            <p:cNvSpPr/>
            <p:nvPr/>
          </p:nvSpPr>
          <p:spPr>
            <a:xfrm>
              <a:off x="8610505" y="2851325"/>
              <a:ext cx="12192000" cy="6858000"/>
            </a:xfrm>
            <a:prstGeom prst="flowChartProcess">
              <a:avLst/>
            </a:pr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60"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956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14:window dir="vert"/>
      </p:transition>
    </mc:Choice>
    <mc:Fallback xmlns="">
      <p:transition spd="slow" advClick="0" advTm="5000">
        <p:fade/>
      </p:transition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jpeg"/><Relationship Id="rId7" Type="http://schemas.openxmlformats.org/officeDocument/2006/relationships/image" Target="../media/image40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38597" y="-17163"/>
            <a:ext cx="17375293" cy="9770763"/>
            <a:chOff x="8585502" y="2839257"/>
            <a:chExt cx="12217003" cy="6870068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85502" y="2839257"/>
              <a:ext cx="12192000" cy="6866415"/>
            </a:xfrm>
            <a:prstGeom prst="rect">
              <a:avLst/>
            </a:prstGeom>
          </p:spPr>
        </p:pic>
        <p:sp>
          <p:nvSpPr>
            <p:cNvPr id="13" name="流程图: 过程 12"/>
            <p:cNvSpPr/>
            <p:nvPr/>
          </p:nvSpPr>
          <p:spPr>
            <a:xfrm>
              <a:off x="8610505" y="2851325"/>
              <a:ext cx="12192000" cy="6858000"/>
            </a:xfrm>
            <a:prstGeom prst="flowChartProcess">
              <a:avLst/>
            </a:pr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60"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493536" y="-22357"/>
            <a:ext cx="8920353" cy="9787927"/>
            <a:chOff x="6068322" y="-1"/>
            <a:chExt cx="6123678" cy="6870701"/>
          </a:xfrm>
        </p:grpSpPr>
        <p:sp>
          <p:nvSpPr>
            <p:cNvPr id="16" name="Freeform 9"/>
            <p:cNvSpPr/>
            <p:nvPr/>
          </p:nvSpPr>
          <p:spPr bwMode="auto">
            <a:xfrm flipH="1">
              <a:off x="6081406" y="-1"/>
              <a:ext cx="6110594" cy="6861185"/>
            </a:xfrm>
            <a:custGeom>
              <a:avLst/>
              <a:gdLst>
                <a:gd name="T0" fmla="*/ 1837 w 2732"/>
                <a:gd name="T1" fmla="*/ 1404 h 3072"/>
                <a:gd name="T2" fmla="*/ 2412 w 2732"/>
                <a:gd name="T3" fmla="*/ 0 h 3072"/>
                <a:gd name="T4" fmla="*/ 0 w 2732"/>
                <a:gd name="T5" fmla="*/ 0 h 3072"/>
                <a:gd name="T6" fmla="*/ 0 w 2732"/>
                <a:gd name="T7" fmla="*/ 3072 h 3072"/>
                <a:gd name="T8" fmla="*/ 2732 w 2732"/>
                <a:gd name="T9" fmla="*/ 3072 h 3072"/>
                <a:gd name="T10" fmla="*/ 1837 w 2732"/>
                <a:gd name="T11" fmla="*/ 1404 h 3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32" h="3072">
                  <a:moveTo>
                    <a:pt x="1837" y="1404"/>
                  </a:moveTo>
                  <a:cubicBezTo>
                    <a:pt x="1837" y="857"/>
                    <a:pt x="2057" y="361"/>
                    <a:pt x="24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72"/>
                    <a:pt x="0" y="3072"/>
                    <a:pt x="0" y="3072"/>
                  </a:cubicBezTo>
                  <a:cubicBezTo>
                    <a:pt x="2732" y="3072"/>
                    <a:pt x="2732" y="3072"/>
                    <a:pt x="2732" y="3072"/>
                  </a:cubicBezTo>
                  <a:cubicBezTo>
                    <a:pt x="2193" y="2713"/>
                    <a:pt x="1837" y="2100"/>
                    <a:pt x="1837" y="1404"/>
                  </a:cubicBezTo>
                  <a:close/>
                </a:path>
              </a:pathLst>
            </a:cu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130048" tIns="65024" rIns="130048" bIns="65024" numCol="1" anchor="t" anchorCtr="0" compatLnSpc="1"/>
            <a:lstStyle/>
            <a:p>
              <a:endParaRPr lang="zh-CN" altLang="en-US" sz="2560">
                <a:cs typeface="+mn-ea"/>
                <a:sym typeface="+mn-lt"/>
              </a:endParaRPr>
            </a:p>
          </p:txBody>
        </p:sp>
        <p:sp>
          <p:nvSpPr>
            <p:cNvPr id="17" name="Freeform 10"/>
            <p:cNvSpPr/>
            <p:nvPr/>
          </p:nvSpPr>
          <p:spPr bwMode="auto">
            <a:xfrm flipH="1">
              <a:off x="6068322" y="4407192"/>
              <a:ext cx="1831869" cy="2463508"/>
            </a:xfrm>
            <a:custGeom>
              <a:avLst/>
              <a:gdLst>
                <a:gd name="T0" fmla="*/ 611 w 819"/>
                <a:gd name="T1" fmla="*/ 1103 h 1103"/>
                <a:gd name="T2" fmla="*/ 819 w 819"/>
                <a:gd name="T3" fmla="*/ 1103 h 1103"/>
                <a:gd name="T4" fmla="*/ 0 w 819"/>
                <a:gd name="T5" fmla="*/ 0 h 1103"/>
                <a:gd name="T6" fmla="*/ 611 w 819"/>
                <a:gd name="T7" fmla="*/ 1103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9" h="1103">
                  <a:moveTo>
                    <a:pt x="611" y="1103"/>
                  </a:moveTo>
                  <a:cubicBezTo>
                    <a:pt x="819" y="1103"/>
                    <a:pt x="819" y="1103"/>
                    <a:pt x="819" y="1103"/>
                  </a:cubicBezTo>
                  <a:cubicBezTo>
                    <a:pt x="430" y="846"/>
                    <a:pt x="136" y="457"/>
                    <a:pt x="0" y="0"/>
                  </a:cubicBezTo>
                  <a:cubicBezTo>
                    <a:pt x="81" y="432"/>
                    <a:pt x="301" y="816"/>
                    <a:pt x="611" y="1103"/>
                  </a:cubicBezTo>
                  <a:close/>
                </a:path>
              </a:pathLst>
            </a:custGeom>
            <a:solidFill>
              <a:srgbClr val="5F86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6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11"/>
            <p:cNvSpPr/>
            <p:nvPr/>
          </p:nvSpPr>
          <p:spPr bwMode="auto">
            <a:xfrm flipH="1">
              <a:off x="6190458" y="-1"/>
              <a:ext cx="1905620" cy="4407193"/>
            </a:xfrm>
            <a:custGeom>
              <a:avLst/>
              <a:gdLst>
                <a:gd name="T0" fmla="*/ 852 w 852"/>
                <a:gd name="T1" fmla="*/ 0 h 1973"/>
                <a:gd name="T2" fmla="*/ 575 w 852"/>
                <a:gd name="T3" fmla="*/ 0 h 1973"/>
                <a:gd name="T4" fmla="*/ 0 w 852"/>
                <a:gd name="T5" fmla="*/ 1404 h 1973"/>
                <a:gd name="T6" fmla="*/ 82 w 852"/>
                <a:gd name="T7" fmla="*/ 1973 h 1973"/>
                <a:gd name="T8" fmla="*/ 48 w 852"/>
                <a:gd name="T9" fmla="*/ 1604 h 1973"/>
                <a:gd name="T10" fmla="*/ 852 w 852"/>
                <a:gd name="T11" fmla="*/ 0 h 1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2" h="1973">
                  <a:moveTo>
                    <a:pt x="852" y="0"/>
                  </a:moveTo>
                  <a:cubicBezTo>
                    <a:pt x="575" y="0"/>
                    <a:pt x="575" y="0"/>
                    <a:pt x="575" y="0"/>
                  </a:cubicBezTo>
                  <a:cubicBezTo>
                    <a:pt x="220" y="361"/>
                    <a:pt x="0" y="857"/>
                    <a:pt x="0" y="1404"/>
                  </a:cubicBezTo>
                  <a:cubicBezTo>
                    <a:pt x="0" y="1602"/>
                    <a:pt x="29" y="1792"/>
                    <a:pt x="82" y="1973"/>
                  </a:cubicBezTo>
                  <a:cubicBezTo>
                    <a:pt x="60" y="1853"/>
                    <a:pt x="48" y="1730"/>
                    <a:pt x="48" y="1604"/>
                  </a:cubicBezTo>
                  <a:cubicBezTo>
                    <a:pt x="48" y="948"/>
                    <a:pt x="364" y="365"/>
                    <a:pt x="852" y="0"/>
                  </a:cubicBezTo>
                  <a:close/>
                </a:path>
              </a:pathLst>
            </a:custGeom>
            <a:solidFill>
              <a:srgbClr val="5F86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6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7" name="文本框 3"/>
          <p:cNvSpPr txBox="1"/>
          <p:nvPr/>
        </p:nvSpPr>
        <p:spPr>
          <a:xfrm>
            <a:off x="-488478" y="6719050"/>
            <a:ext cx="11194062" cy="138679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 defTabSz="1733946">
              <a:lnSpc>
                <a:spcPct val="130000"/>
              </a:lnSpc>
            </a:pPr>
            <a:r>
              <a:rPr lang="zh-CN" altLang="en-US" sz="3413" b="1" spc="427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汇报人：李杰</a:t>
            </a:r>
            <a:endParaRPr lang="en-US" altLang="zh-CN" sz="3413" b="1" spc="427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  <a:p>
            <a:pPr algn="ctr" defTabSz="1733946">
              <a:lnSpc>
                <a:spcPct val="130000"/>
              </a:lnSpc>
            </a:pPr>
            <a:r>
              <a:rPr lang="zh-CN" altLang="en-US" sz="3413" b="1" spc="427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指导老师：彭成斌</a:t>
            </a:r>
            <a:endParaRPr lang="en-US" altLang="zh-CN" sz="3413" b="1" spc="427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26" name="文本框 3"/>
          <p:cNvSpPr txBox="1"/>
          <p:nvPr/>
        </p:nvSpPr>
        <p:spPr>
          <a:xfrm>
            <a:off x="157698" y="2505916"/>
            <a:ext cx="9901709" cy="315195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eaLnBrk="0">
              <a:lnSpc>
                <a:spcPct val="104000"/>
              </a:lnSpc>
            </a:pPr>
            <a:endParaRPr lang="zh-CN" altLang="en-US" sz="300" dirty="0">
              <a:latin typeface="Arial"/>
              <a:ea typeface="Arial"/>
              <a:cs typeface="Arial"/>
            </a:endParaRPr>
          </a:p>
          <a:p>
            <a:pPr marL="12700" algn="ctr" eaLnBrk="0">
              <a:lnSpc>
                <a:spcPct val="95000"/>
              </a:lnSpc>
              <a:spcBef>
                <a:spcPts val="1"/>
              </a:spcBef>
            </a:pPr>
            <a:r>
              <a:rPr lang="zh-CN" altLang="en-US" sz="5400" b="1" kern="0" dirty="0">
                <a:solidFill>
                  <a:srgbClr val="20508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资源受限下的精准导航：轻量化视</a:t>
            </a:r>
            <a:r>
              <a:rPr lang="zh-CN" altLang="en-US" sz="5400" b="1" kern="0" spc="-10" dirty="0">
                <a:solidFill>
                  <a:srgbClr val="20508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觉</a:t>
            </a:r>
            <a:r>
              <a:rPr lang="en-US" altLang="zh-CN" sz="5400" b="1" kern="0" spc="-10" dirty="0">
                <a:solidFill>
                  <a:srgbClr val="20508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SLAM</a:t>
            </a:r>
            <a:r>
              <a:rPr lang="zh-CN" altLang="en-US" sz="5400" b="1" kern="0" spc="-10" dirty="0">
                <a:solidFill>
                  <a:srgbClr val="205080">
                    <a:alpha val="100000"/>
                  </a:srgbClr>
                </a:solidFill>
                <a:latin typeface="SimHei"/>
                <a:ea typeface="SimHei"/>
              </a:rPr>
              <a:t>系统设计与评估</a:t>
            </a:r>
            <a:endParaRPr lang="en-US" altLang="zh-CN" sz="5400" b="1" kern="0" spc="-10" dirty="0">
              <a:solidFill>
                <a:srgbClr val="205080">
                  <a:alpha val="100000"/>
                </a:srgbClr>
              </a:solidFill>
              <a:latin typeface="SimHei"/>
              <a:ea typeface="SimHei"/>
            </a:endParaRPr>
          </a:p>
          <a:p>
            <a:pPr marL="12700" algn="ctr" eaLnBrk="0">
              <a:lnSpc>
                <a:spcPct val="95000"/>
              </a:lnSpc>
              <a:spcBef>
                <a:spcPts val="1"/>
              </a:spcBef>
            </a:pPr>
            <a:endParaRPr lang="en-US" altLang="zh-CN" sz="5400" b="1" kern="0" spc="-10" dirty="0">
              <a:solidFill>
                <a:srgbClr val="205080">
                  <a:alpha val="100000"/>
                </a:srgbClr>
              </a:solidFill>
              <a:latin typeface="SimHei"/>
              <a:ea typeface="SimHei"/>
            </a:endParaRPr>
          </a:p>
          <a:p>
            <a:pPr marL="12700" algn="ctr" eaLnBrk="0">
              <a:lnSpc>
                <a:spcPct val="95000"/>
              </a:lnSpc>
              <a:spcBef>
                <a:spcPts val="1"/>
              </a:spcBef>
            </a:pPr>
            <a:r>
              <a:rPr lang="zh-CN" altLang="en-US" sz="4400" kern="0" spc="10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从核心原理到高效实践</a:t>
            </a:r>
            <a:endParaRPr lang="zh-CN" altLang="en-US" sz="1400" dirty="0">
              <a:latin typeface="SimHei"/>
              <a:ea typeface="SimHei"/>
              <a:cs typeface="SimHei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1911555" y="4619272"/>
            <a:ext cx="6562253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" y="66259"/>
            <a:ext cx="3495748" cy="110433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168499" y="8959749"/>
            <a:ext cx="5857821" cy="1207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733946">
              <a:lnSpc>
                <a:spcPct val="130000"/>
              </a:lnSpc>
            </a:pPr>
            <a:r>
              <a:rPr lang="en-US" altLang="zh-CN" sz="2844" b="1" spc="427" dirty="0" err="1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项目类型</a:t>
            </a:r>
            <a:r>
              <a:rPr lang="en-US" altLang="zh-CN" sz="2844" b="1" spc="427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：</a:t>
            </a:r>
            <a:r>
              <a:rPr lang="zh-CN" altLang="en-US" sz="2844" b="1" spc="427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毕业设计开题答辩</a:t>
            </a:r>
            <a:endParaRPr lang="en-US" altLang="zh-CN" sz="2844" b="1" spc="427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endParaRPr lang="zh-CN" altLang="en-US" sz="2844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912"/>
    </mc:Choice>
    <mc:Fallback xmlns="">
      <p:transition advClick="0" advTm="491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1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-47625"/>
            <a:ext cx="17475200" cy="9753600"/>
          </a:xfrm>
          <a:prstGeom prst="rect">
            <a:avLst/>
          </a:prstGeom>
        </p:spPr>
      </p:pic>
      <p:sp>
        <p:nvSpPr>
          <p:cNvPr id="164" name="textbox 164"/>
          <p:cNvSpPr/>
          <p:nvPr/>
        </p:nvSpPr>
        <p:spPr>
          <a:xfrm>
            <a:off x="5467348" y="7232734"/>
            <a:ext cx="1798616" cy="7717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700" dirty="0">
              <a:latin typeface="Arial"/>
              <a:ea typeface="Arial"/>
              <a:cs typeface="Arial"/>
            </a:endParaRPr>
          </a:p>
        </p:txBody>
      </p:sp>
      <p:sp>
        <p:nvSpPr>
          <p:cNvPr id="166" name="textbox 166"/>
          <p:cNvSpPr/>
          <p:nvPr/>
        </p:nvSpPr>
        <p:spPr>
          <a:xfrm>
            <a:off x="952455" y="2460361"/>
            <a:ext cx="7317740" cy="132841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5545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1000"/>
              </a:lnSpc>
              <a:tabLst/>
            </a:pPr>
            <a:r>
              <a:rPr sz="2600" kern="0" spc="0" dirty="0">
                <a:solidFill>
                  <a:srgbClr val="20406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绝对轨迹误差 </a:t>
            </a:r>
            <a:r>
              <a:rPr sz="2600" kern="0" spc="0" dirty="0">
                <a:solidFill>
                  <a:srgbClr val="204060">
                    <a:alpha val="100000"/>
                  </a:srgbClr>
                </a:solidFill>
                <a:latin typeface="Arial"/>
                <a:ea typeface="Arial"/>
                <a:cs typeface="Arial"/>
              </a:rPr>
              <a:t>(ATE-Absolute Tr</a:t>
            </a:r>
            <a:r>
              <a:rPr sz="2600" kern="0" spc="-10" dirty="0">
                <a:solidFill>
                  <a:srgbClr val="204060">
                    <a:alpha val="100000"/>
                  </a:srgbClr>
                </a:solidFill>
                <a:latin typeface="Arial"/>
                <a:ea typeface="Arial"/>
                <a:cs typeface="Arial"/>
              </a:rPr>
              <a:t>ajectory Error)</a:t>
            </a:r>
            <a:endParaRPr sz="26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5000"/>
              </a:lnSpc>
              <a:spcBef>
                <a:spcPts val="1641"/>
              </a:spcBef>
              <a:tabLst/>
            </a:pPr>
            <a:r>
              <a:rPr sz="2200" kern="0" spc="10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用途：衡量轨迹的全局一致性，反</a:t>
            </a:r>
            <a:r>
              <a:rPr sz="2200" kern="0" spc="9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映估计轨迹与真实轨迹</a:t>
            </a:r>
            <a:endParaRPr sz="2200" dirty="0">
              <a:latin typeface="SimHei"/>
              <a:ea typeface="SimHei"/>
              <a:cs typeface="SimHei"/>
            </a:endParaRPr>
          </a:p>
          <a:p>
            <a:pPr marL="12700" algn="l" rtl="0" eaLnBrk="0">
              <a:lnSpc>
                <a:spcPts val="3518"/>
              </a:lnSpc>
              <a:tabLst/>
            </a:pPr>
            <a:r>
              <a:rPr sz="2200" kern="0" spc="-1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的整体差异。</a:t>
            </a:r>
            <a:endParaRPr sz="2200" dirty="0">
              <a:latin typeface="SimHei"/>
              <a:ea typeface="SimHei"/>
              <a:cs typeface="SimHei"/>
            </a:endParaRPr>
          </a:p>
        </p:txBody>
      </p:sp>
      <p:sp>
        <p:nvSpPr>
          <p:cNvPr id="168" name="textbox 168"/>
          <p:cNvSpPr/>
          <p:nvPr/>
        </p:nvSpPr>
        <p:spPr>
          <a:xfrm>
            <a:off x="9220147" y="2435002"/>
            <a:ext cx="7044690" cy="13525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5545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1000"/>
              </a:lnSpc>
              <a:tabLst/>
            </a:pPr>
            <a:r>
              <a:rPr sz="2600" kern="0" spc="-10" dirty="0">
                <a:solidFill>
                  <a:srgbClr val="20406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相对位姿误差 </a:t>
            </a:r>
            <a:r>
              <a:rPr sz="2600" kern="0" spc="-10" dirty="0">
                <a:solidFill>
                  <a:srgbClr val="204060">
                    <a:alpha val="100000"/>
                  </a:srgbClr>
                </a:solidFill>
                <a:latin typeface="Arial"/>
                <a:ea typeface="Arial"/>
                <a:cs typeface="Arial"/>
              </a:rPr>
              <a:t>(R</a:t>
            </a:r>
            <a:r>
              <a:rPr sz="2600" kern="0" spc="-20" dirty="0">
                <a:solidFill>
                  <a:srgbClr val="204060">
                    <a:alpha val="100000"/>
                  </a:srgbClr>
                </a:solidFill>
                <a:latin typeface="Arial"/>
                <a:ea typeface="Arial"/>
                <a:cs typeface="Arial"/>
              </a:rPr>
              <a:t>PE-Relative   Pose   Error)</a:t>
            </a:r>
            <a:endParaRPr sz="26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5000"/>
              </a:lnSpc>
              <a:spcBef>
                <a:spcPts val="1740"/>
              </a:spcBef>
              <a:tabLst/>
            </a:pPr>
            <a:r>
              <a:rPr sz="2200" kern="0" spc="10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用途：衡量里程计的局部精度，评估在固定时间间隔内</a:t>
            </a:r>
            <a:endParaRPr sz="2200" dirty="0">
              <a:latin typeface="SimHei"/>
              <a:ea typeface="SimHei"/>
              <a:cs typeface="SimHei"/>
            </a:endParaRPr>
          </a:p>
          <a:p>
            <a:pPr marL="12700" algn="l" rtl="0" eaLnBrk="0">
              <a:lnSpc>
                <a:spcPts val="3610"/>
              </a:lnSpc>
              <a:tabLst/>
            </a:pPr>
            <a:r>
              <a:rPr sz="2200" kern="0" spc="-1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的漂移情况。</a:t>
            </a:r>
            <a:endParaRPr sz="2200" dirty="0">
              <a:latin typeface="SimHei"/>
              <a:ea typeface="SimHei"/>
              <a:cs typeface="SimHei"/>
            </a:endParaRPr>
          </a:p>
        </p:txBody>
      </p:sp>
      <p:sp>
        <p:nvSpPr>
          <p:cNvPr id="170" name="textbox 170"/>
          <p:cNvSpPr/>
          <p:nvPr/>
        </p:nvSpPr>
        <p:spPr>
          <a:xfrm>
            <a:off x="960264" y="964916"/>
            <a:ext cx="8041640" cy="6534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4805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6000"/>
              </a:lnSpc>
              <a:tabLst/>
            </a:pPr>
            <a:r>
              <a:rPr sz="4300" b="1" kern="0" spc="-60" dirty="0">
                <a:solidFill>
                  <a:srgbClr val="20407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成功的度量：</a:t>
            </a:r>
            <a:r>
              <a:rPr sz="4300" b="1" kern="0" spc="-60" dirty="0">
                <a:solidFill>
                  <a:srgbClr val="204070">
                    <a:alpha val="100000"/>
                  </a:srgbClr>
                </a:solidFill>
                <a:latin typeface="Arial"/>
                <a:ea typeface="Arial"/>
                <a:cs typeface="Arial"/>
              </a:rPr>
              <a:t>SLAM</a:t>
            </a:r>
            <a:r>
              <a:rPr sz="4300" b="1" kern="0" spc="-60" dirty="0">
                <a:solidFill>
                  <a:srgbClr val="20407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精度评价指标</a:t>
            </a:r>
            <a:endParaRPr sz="4300" dirty="0">
              <a:latin typeface="SimHei"/>
              <a:ea typeface="SimHei"/>
              <a:cs typeface="SimHei"/>
            </a:endParaRPr>
          </a:p>
        </p:txBody>
      </p:sp>
      <p:sp>
        <p:nvSpPr>
          <p:cNvPr id="172" name="textbox 172"/>
          <p:cNvSpPr/>
          <p:nvPr/>
        </p:nvSpPr>
        <p:spPr>
          <a:xfrm>
            <a:off x="6222975" y="4386368"/>
            <a:ext cx="1855470" cy="20421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137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400050" algn="l" rtl="0" eaLnBrk="0">
              <a:lnSpc>
                <a:spcPct val="96000"/>
              </a:lnSpc>
              <a:tabLst/>
            </a:pPr>
            <a:r>
              <a:rPr sz="2200" kern="0" spc="-10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真值轨迹</a:t>
            </a:r>
            <a:endParaRPr sz="2200" dirty="0">
              <a:latin typeface="SimHei"/>
              <a:ea typeface="SimHei"/>
              <a:cs typeface="SimHei"/>
            </a:endParaRPr>
          </a:p>
          <a:p>
            <a:pPr marL="12700" algn="l" rtl="0" eaLnBrk="0">
              <a:lnSpc>
                <a:spcPct val="81000"/>
              </a:lnSpc>
              <a:spcBef>
                <a:spcPts val="301"/>
              </a:spcBef>
              <a:tabLst/>
            </a:pP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(Ground T</a:t>
            </a:r>
            <a:r>
              <a:rPr sz="2200" kern="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ruth)</a:t>
            </a:r>
            <a:endParaRPr sz="22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3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3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3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3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3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0000"/>
              </a:lnSpc>
              <a:tabLst/>
            </a:pPr>
            <a:endParaRPr sz="500" dirty="0">
              <a:latin typeface="Arial"/>
              <a:ea typeface="Arial"/>
              <a:cs typeface="Arial"/>
            </a:endParaRPr>
          </a:p>
          <a:p>
            <a:pPr marL="177800" algn="l" rtl="0" eaLnBrk="0">
              <a:lnSpc>
                <a:spcPct val="80000"/>
              </a:lnSpc>
              <a:spcBef>
                <a:spcPts val="5"/>
              </a:spcBef>
              <a:tabLst/>
            </a:pP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Alignment</a:t>
            </a:r>
            <a:endParaRPr sz="2200" dirty="0">
              <a:latin typeface="Arial"/>
              <a:ea typeface="Arial"/>
              <a:cs typeface="Arial"/>
            </a:endParaRPr>
          </a:p>
        </p:txBody>
      </p:sp>
      <p:sp>
        <p:nvSpPr>
          <p:cNvPr id="174" name="textbox 174"/>
          <p:cNvSpPr/>
          <p:nvPr/>
        </p:nvSpPr>
        <p:spPr>
          <a:xfrm>
            <a:off x="12661887" y="5321712"/>
            <a:ext cx="1944370" cy="129031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19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6000"/>
              </a:lnSpc>
              <a:tabLst/>
            </a:pPr>
            <a:endParaRPr lang="en-US"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7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7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0000"/>
              </a:lnSpc>
              <a:tabLst/>
            </a:pPr>
            <a:endParaRPr sz="5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96000"/>
              </a:lnSpc>
              <a:tabLst/>
            </a:pPr>
            <a:r>
              <a:rPr sz="2200" kern="0" spc="-8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误差</a:t>
            </a:r>
            <a:r>
              <a:rPr sz="2200" kern="0" spc="-8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(Error)</a:t>
            </a:r>
            <a:endParaRPr sz="2200" dirty="0">
              <a:latin typeface="SimSun"/>
              <a:ea typeface="SimSun"/>
              <a:cs typeface="SimSun"/>
            </a:endParaRPr>
          </a:p>
        </p:txBody>
      </p:sp>
      <p:pic>
        <p:nvPicPr>
          <p:cNvPr id="3" name="图片 2" descr="文本&#10;&#10;AI 生成的内容可能不正确。">
            <a:extLst>
              <a:ext uri="{FF2B5EF4-FFF2-40B4-BE49-F238E27FC236}">
                <a16:creationId xmlns:a16="http://schemas.microsoft.com/office/drawing/2014/main" id="{2E048C06-F68A-2C22-57A1-D386A3735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1887" y="5227814"/>
            <a:ext cx="639902" cy="446724"/>
          </a:xfrm>
          <a:prstGeom prst="rect">
            <a:avLst/>
          </a:prstGeom>
        </p:spPr>
      </p:pic>
      <p:pic>
        <p:nvPicPr>
          <p:cNvPr id="5" name="图片 4" descr="文本, 白板&#10;&#10;AI 生成的内容可能不正确。">
            <a:extLst>
              <a:ext uri="{FF2B5EF4-FFF2-40B4-BE49-F238E27FC236}">
                <a16:creationId xmlns:a16="http://schemas.microsoft.com/office/drawing/2014/main" id="{4FDED612-5C27-B3D8-11F3-D15FC26A9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5096" y="6897688"/>
            <a:ext cx="1207810" cy="92399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C8FD64C-E57B-3A54-0562-8DE2126BD844}"/>
              </a:ext>
            </a:extLst>
          </p:cNvPr>
          <p:cNvSpPr txBox="1"/>
          <p:nvPr/>
        </p:nvSpPr>
        <p:spPr>
          <a:xfrm>
            <a:off x="5328761" y="7232734"/>
            <a:ext cx="1437799" cy="88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algn="l" rtl="0" eaLnBrk="0">
              <a:lnSpc>
                <a:spcPct val="150000"/>
              </a:lnSpc>
              <a:tabLst/>
            </a:pPr>
            <a:r>
              <a:rPr lang="zh-CN" altLang="en-US" sz="2800" kern="0" spc="0" baseline="-11371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估计轨迹</a:t>
            </a:r>
            <a:endParaRPr lang="en-US" altLang="zh-CN" sz="2800" kern="0" spc="0" baseline="-11371" dirty="0">
              <a:solidFill>
                <a:srgbClr val="000000">
                  <a:alpha val="100000"/>
                </a:srgbClr>
              </a:solidFill>
              <a:latin typeface="SimHei"/>
              <a:ea typeface="SimHei"/>
              <a:cs typeface="SimHei"/>
            </a:endParaRPr>
          </a:p>
          <a:p>
            <a:pPr marL="101600" algn="l" rtl="0" eaLnBrk="0">
              <a:lnSpc>
                <a:spcPct val="150000"/>
              </a:lnSpc>
              <a:tabLst/>
            </a:pPr>
            <a:r>
              <a:rPr lang="en-US" altLang="zh-CN" kern="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(Estimate)</a:t>
            </a:r>
            <a:endParaRPr lang="en-US" altLang="zh-CN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1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178" name="textbox 178"/>
          <p:cNvSpPr/>
          <p:nvPr/>
        </p:nvSpPr>
        <p:spPr>
          <a:xfrm>
            <a:off x="939873" y="3707433"/>
            <a:ext cx="6971665" cy="33026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125"/>
              </a:lnSpc>
              <a:tabLst/>
            </a:pPr>
            <a:endParaRPr sz="1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  <a:p>
            <a:pPr marL="12700" algn="l" rtl="0" eaLnBrk="0">
              <a:lnSpc>
                <a:spcPct val="85000"/>
              </a:lnSpc>
              <a:tabLst/>
            </a:pPr>
            <a:r>
              <a:rPr sz="2500" kern="0" spc="0" dirty="0" err="1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SimSun"/>
                <a:cs typeface="Times New Roman" panose="02020603050405020304" pitchFamily="18" charset="0"/>
              </a:rPr>
              <a:t>evo</a:t>
            </a:r>
            <a:r>
              <a:rPr sz="2500" kern="0" spc="50" dirty="0" err="1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是一个用于里程计和</a:t>
            </a:r>
            <a:r>
              <a:rPr sz="2500" kern="0" spc="0" dirty="0" err="1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SimSun"/>
                <a:cs typeface="Times New Roman" panose="02020603050405020304" pitchFamily="18" charset="0"/>
              </a:rPr>
              <a:t>SLAM</a:t>
            </a:r>
            <a:r>
              <a:rPr sz="2500" kern="0" spc="60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SimSun"/>
                <a:cs typeface="Times New Roman" panose="02020603050405020304" pitchFamily="18" charset="0"/>
              </a:rPr>
              <a:t> </a:t>
            </a:r>
            <a:r>
              <a:rPr sz="25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轨迹评</a:t>
            </a:r>
            <a:r>
              <a:rPr sz="25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估的</a:t>
            </a:r>
            <a:r>
              <a:rPr sz="25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SimSun"/>
                <a:cs typeface="Times New Roman" panose="02020603050405020304" pitchFamily="18" charset="0"/>
              </a:rPr>
              <a:t>Python</a:t>
            </a:r>
            <a:endParaRPr sz="2500" dirty="0">
              <a:latin typeface="Times New Roman" panose="02020603050405020304" pitchFamily="18" charset="0"/>
              <a:ea typeface="SimSun"/>
              <a:cs typeface="Times New Roman" panose="02020603050405020304" pitchFamily="18" charset="0"/>
            </a:endParaRPr>
          </a:p>
          <a:p>
            <a:pPr marL="12700" algn="l" rtl="0" eaLnBrk="0">
              <a:lnSpc>
                <a:spcPts val="3632"/>
              </a:lnSpc>
              <a:tabLst/>
            </a:pPr>
            <a:r>
              <a:rPr sz="2500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工具包，已成为该领域的标准。</a:t>
            </a:r>
            <a:endParaRPr sz="2500" dirty="0">
              <a:latin typeface="Times New Roman" panose="02020603050405020304" pitchFamily="18" charset="0"/>
              <a:ea typeface="SimHei"/>
              <a:cs typeface="Times New Roman" panose="02020603050405020304" pitchFamily="18" charset="0"/>
            </a:endParaRPr>
          </a:p>
          <a:p>
            <a:pPr algn="l" rtl="0" eaLnBrk="0">
              <a:lnSpc>
                <a:spcPct val="123000"/>
              </a:lnSpc>
              <a:tabLst/>
            </a:pPr>
            <a:endParaRPr lang="en-US" sz="1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  <a:p>
            <a:pPr algn="l" rtl="0" eaLnBrk="0">
              <a:lnSpc>
                <a:spcPct val="123000"/>
              </a:lnSpc>
              <a:tabLst/>
            </a:pPr>
            <a:endParaRPr lang="en-US" sz="1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  <a:p>
            <a:pPr algn="l" rtl="0" eaLnBrk="0">
              <a:lnSpc>
                <a:spcPct val="123000"/>
              </a:lnSpc>
              <a:tabLst/>
            </a:pPr>
            <a:endParaRPr sz="1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  <a:p>
            <a:pPr marL="17145" algn="l" rtl="0" eaLnBrk="0">
              <a:lnSpc>
                <a:spcPct val="96000"/>
              </a:lnSpc>
              <a:spcBef>
                <a:spcPts val="752"/>
              </a:spcBef>
              <a:tabLst/>
            </a:pPr>
            <a:r>
              <a:rPr sz="2500" b="1" kern="0" spc="-230" dirty="0">
                <a:solidFill>
                  <a:srgbClr val="205080">
                    <a:alpha val="100000"/>
                  </a:srgbClr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功能：</a:t>
            </a:r>
            <a:endParaRPr sz="2500" dirty="0">
              <a:latin typeface="Times New Roman" panose="02020603050405020304" pitchFamily="18" charset="0"/>
              <a:ea typeface="SimHei"/>
              <a:cs typeface="Times New Roman" panose="02020603050405020304" pitchFamily="18" charset="0"/>
            </a:endParaRPr>
          </a:p>
          <a:p>
            <a:pPr marL="62864" algn="l" rtl="0" eaLnBrk="0">
              <a:lnSpc>
                <a:spcPct val="118000"/>
              </a:lnSpc>
              <a:spcBef>
                <a:spcPts val="554"/>
              </a:spcBef>
              <a:tabLst/>
            </a:pPr>
            <a:r>
              <a:rPr sz="2500" kern="0" spc="10" dirty="0" err="1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支持多种轨迹格式</a:t>
            </a:r>
            <a:r>
              <a:rPr sz="25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 </a:t>
            </a:r>
            <a:r>
              <a:rPr sz="25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(</a:t>
            </a:r>
            <a:r>
              <a:rPr sz="25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TUM</a:t>
            </a:r>
            <a:r>
              <a:rPr sz="25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,</a:t>
            </a:r>
            <a:r>
              <a:rPr sz="25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KITTI</a:t>
            </a:r>
            <a:r>
              <a:rPr sz="25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,</a:t>
            </a:r>
            <a:r>
              <a:rPr sz="25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EuRoC</a:t>
            </a:r>
            <a:r>
              <a:rPr sz="25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),</a:t>
            </a:r>
            <a:r>
              <a:rPr sz="25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           </a:t>
            </a:r>
            <a:r>
              <a:rPr sz="2500" kern="0" spc="-9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·</a:t>
            </a:r>
            <a:r>
              <a:rPr sz="2500" kern="0" spc="-57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 </a:t>
            </a:r>
            <a:r>
              <a:rPr sz="2500" kern="0" spc="-9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计</a:t>
            </a:r>
            <a:r>
              <a:rPr sz="2500" kern="0" spc="-58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 </a:t>
            </a:r>
            <a:r>
              <a:rPr sz="2500" kern="0" spc="-9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算</a:t>
            </a:r>
            <a:r>
              <a:rPr sz="2500" kern="0" spc="-9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ATE/RP</a:t>
            </a:r>
            <a:r>
              <a:rPr sz="2500" kern="0" spc="-10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E</a:t>
            </a:r>
            <a:r>
              <a:rPr sz="2500" kern="0" spc="-10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等多种指标，</a:t>
            </a:r>
            <a:endParaRPr sz="2500" dirty="0">
              <a:latin typeface="Times New Roman" panose="02020603050405020304" pitchFamily="18" charset="0"/>
              <a:ea typeface="SimHei"/>
              <a:cs typeface="Times New Roman" panose="02020603050405020304" pitchFamily="18" charset="0"/>
            </a:endParaRPr>
          </a:p>
          <a:p>
            <a:pPr marL="62864" algn="l" rtl="0" eaLnBrk="0">
              <a:lnSpc>
                <a:spcPct val="95000"/>
              </a:lnSpc>
              <a:spcBef>
                <a:spcPts val="3"/>
              </a:spcBef>
              <a:tabLst/>
            </a:pPr>
            <a:r>
              <a:rPr sz="2500" kern="0" spc="-50" dirty="0" err="1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并提供丰富的可视化功能</a:t>
            </a:r>
            <a:r>
              <a:rPr sz="25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。</a:t>
            </a:r>
            <a:endParaRPr sz="2500" dirty="0">
              <a:latin typeface="Times New Roman" panose="02020603050405020304" pitchFamily="18" charset="0"/>
              <a:ea typeface="SimHei"/>
              <a:cs typeface="Times New Roman" panose="02020603050405020304" pitchFamily="18" charset="0"/>
            </a:endParaRPr>
          </a:p>
        </p:txBody>
      </p:sp>
      <p:sp>
        <p:nvSpPr>
          <p:cNvPr id="180" name="textbox 180"/>
          <p:cNvSpPr/>
          <p:nvPr/>
        </p:nvSpPr>
        <p:spPr>
          <a:xfrm>
            <a:off x="10217108" y="5406574"/>
            <a:ext cx="4340225" cy="4197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569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0000"/>
              </a:lnSpc>
              <a:tabLst/>
            </a:pP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0.0              0.2              0.4              0.6              </a:t>
            </a:r>
            <a:r>
              <a:rPr sz="13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0.8      </a:t>
            </a:r>
            <a:r>
              <a:rPr sz="1300" kern="0" spc="-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1.0</a:t>
            </a:r>
            <a:endParaRPr sz="1300" dirty="0">
              <a:latin typeface="Times New Roman"/>
              <a:ea typeface="Times New Roman"/>
              <a:cs typeface="Times New Roman"/>
            </a:endParaRPr>
          </a:p>
          <a:p>
            <a:pPr marL="2508250" algn="l" rtl="0" eaLnBrk="0">
              <a:lnSpc>
                <a:spcPct val="81000"/>
              </a:lnSpc>
              <a:spcBef>
                <a:spcPts val="8"/>
              </a:spcBef>
              <a:tabLst/>
            </a:pP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X[m]</a:t>
            </a:r>
            <a:endParaRPr sz="1800" dirty="0">
              <a:latin typeface="Arial"/>
              <a:ea typeface="Arial"/>
              <a:cs typeface="Arial"/>
            </a:endParaRPr>
          </a:p>
        </p:txBody>
      </p:sp>
      <p:pic>
        <p:nvPicPr>
          <p:cNvPr id="182" name="picture 1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601223" y="2673363"/>
            <a:ext cx="6273770" cy="2952707"/>
          </a:xfrm>
          <a:prstGeom prst="rect">
            <a:avLst/>
          </a:prstGeom>
        </p:spPr>
      </p:pic>
      <p:graphicFrame>
        <p:nvGraphicFramePr>
          <p:cNvPr id="184" name="table 184"/>
          <p:cNvGraphicFramePr>
            <a:graphicFrameLocks noGrp="1"/>
          </p:cNvGraphicFramePr>
          <p:nvPr/>
        </p:nvGraphicFramePr>
        <p:xfrm>
          <a:off x="9648902" y="5921357"/>
          <a:ext cx="6628764" cy="2730500"/>
        </p:xfrm>
        <a:graphic>
          <a:graphicData uri="http://schemas.openxmlformats.org/drawingml/2006/table">
            <a:tbl>
              <a:tblPr/>
              <a:tblGrid>
                <a:gridCol w="1778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01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7675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  <a:tabLst/>
                      </a:pPr>
                      <a:endParaRPr sz="7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2933700" algn="l" rtl="0" eaLnBrk="0">
                        <a:lnSpc>
                          <a:spcPct val="96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2000" b="1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ATE(m)</a:t>
                      </a:r>
                      <a:endParaRPr sz="2000" dirty="0">
                        <a:latin typeface="SimSun"/>
                        <a:ea typeface="SimSun"/>
                        <a:cs typeface="SimSun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6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6866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78739" algn="l" rtl="0" eaLnBrk="0">
                        <a:lnSpc>
                          <a:spcPts val="1359"/>
                        </a:lnSpc>
                        <a:tabLst/>
                      </a:pPr>
                      <a:r>
                        <a:rPr sz="20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rmse</a:t>
                      </a:r>
                      <a:endParaRPr sz="2000" dirty="0">
                        <a:latin typeface="SimSun"/>
                        <a:ea typeface="SimSun"/>
                        <a:cs typeface="SimSun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214755" algn="l" rtl="0" eaLnBrk="0">
                        <a:lnSpc>
                          <a:spcPct val="99000"/>
                        </a:lnSpc>
                        <a:tabLst/>
                      </a:pPr>
                      <a:r>
                        <a:rPr sz="20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0.058</a:t>
                      </a:r>
                      <a:endParaRPr sz="2000" dirty="0">
                        <a:latin typeface="SimSun"/>
                        <a:ea typeface="SimSun"/>
                        <a:cs typeface="SimSu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7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66039" algn="l" rtl="0" eaLnBrk="0">
                        <a:lnSpc>
                          <a:spcPts val="1439"/>
                        </a:lnSpc>
                        <a:tabLst/>
                      </a:pPr>
                      <a:r>
                        <a:rPr sz="20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mean</a:t>
                      </a:r>
                      <a:endParaRPr sz="2000" dirty="0">
                        <a:latin typeface="SimSun"/>
                        <a:ea typeface="SimSun"/>
                        <a:cs typeface="SimSun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  <a:tabLst/>
                      </a:pPr>
                      <a:endParaRPr sz="8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214755" algn="l" rtl="0" eaLnBrk="0">
                        <a:lnSpc>
                          <a:spcPts val="2485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20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0.049</a:t>
                      </a:r>
                      <a:endParaRPr sz="2000" dirty="0">
                        <a:latin typeface="SimSun"/>
                        <a:ea typeface="SimSun"/>
                        <a:cs typeface="SimSu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  <a:tabLst/>
                      </a:pPr>
                      <a:endParaRPr sz="8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66039" algn="l" rtl="0" eaLnBrk="0">
                        <a:lnSpc>
                          <a:spcPts val="2468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20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std</a:t>
                      </a:r>
                      <a:endParaRPr sz="2000" dirty="0">
                        <a:latin typeface="SimSun"/>
                        <a:ea typeface="SimSun"/>
                        <a:cs typeface="SimSun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  <a:tabLst/>
                      </a:pPr>
                      <a:endParaRPr sz="8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7273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214755" algn="l" rtl="0" eaLnBrk="0">
                        <a:lnSpc>
                          <a:spcPct val="99000"/>
                        </a:lnSpc>
                        <a:tabLst/>
                      </a:pPr>
                      <a:r>
                        <a:rPr sz="20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0.027</a:t>
                      </a:r>
                      <a:endParaRPr sz="2000" dirty="0">
                        <a:latin typeface="SimSun"/>
                        <a:ea typeface="SimSun"/>
                        <a:cs typeface="SimSu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9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66039" algn="l" rtl="0" eaLnBrk="0">
                        <a:lnSpc>
                          <a:spcPts val="2467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20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min</a:t>
                      </a:r>
                      <a:endParaRPr sz="2000" dirty="0">
                        <a:latin typeface="SimSun"/>
                        <a:ea typeface="SimSun"/>
                        <a:cs typeface="SimSun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  <a:tabLst/>
                      </a:pPr>
                      <a:endParaRPr sz="9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6614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214755" algn="l" rtl="0" eaLnBrk="0">
                        <a:lnSpc>
                          <a:spcPct val="99000"/>
                        </a:lnSpc>
                        <a:tabLst/>
                      </a:pPr>
                      <a:r>
                        <a:rPr sz="20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0.012</a:t>
                      </a:r>
                      <a:endParaRPr sz="2000" dirty="0">
                        <a:latin typeface="SimSun"/>
                        <a:ea typeface="SimSun"/>
                        <a:cs typeface="SimSu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3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91439" algn="l" rtl="0" eaLnBrk="0">
                        <a:lnSpc>
                          <a:spcPts val="1376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20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max</a:t>
                      </a:r>
                      <a:endParaRPr sz="2000" dirty="0">
                        <a:latin typeface="SimSun"/>
                        <a:ea typeface="SimSun"/>
                        <a:cs typeface="SimSun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9449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214755" algn="l" rtl="0" eaLnBrk="0">
                        <a:lnSpc>
                          <a:spcPct val="98000"/>
                        </a:lnSpc>
                        <a:tabLst/>
                      </a:pPr>
                      <a:r>
                        <a:rPr sz="20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0.115</a:t>
                      </a:r>
                      <a:endParaRPr sz="2000" dirty="0">
                        <a:latin typeface="SimSun"/>
                        <a:ea typeface="SimSun"/>
                        <a:cs typeface="SimSu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6" name="textbox 186"/>
          <p:cNvSpPr/>
          <p:nvPr/>
        </p:nvSpPr>
        <p:spPr>
          <a:xfrm>
            <a:off x="947228" y="843497"/>
            <a:ext cx="10189844" cy="6159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694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7000"/>
              </a:lnSpc>
              <a:tabLst/>
            </a:pPr>
            <a:r>
              <a:rPr sz="4000" b="1" kern="0" spc="80" dirty="0" err="1">
                <a:solidFill>
                  <a:srgbClr val="20508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趁手的工具：使用</a:t>
            </a:r>
            <a:r>
              <a:rPr lang="zh-CN" altLang="en-US" sz="4000" b="1" kern="0" spc="80" dirty="0">
                <a:solidFill>
                  <a:srgbClr val="20508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“</a:t>
            </a:r>
            <a:r>
              <a:rPr sz="4000" b="1" kern="0" spc="0" dirty="0">
                <a:solidFill>
                  <a:srgbClr val="20508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evo</a:t>
            </a:r>
            <a:r>
              <a:rPr lang="zh-CN" altLang="en-US" sz="4000" b="1" kern="0" spc="80" dirty="0">
                <a:solidFill>
                  <a:srgbClr val="20508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”</a:t>
            </a:r>
            <a:r>
              <a:rPr sz="4000" b="1" kern="0" spc="80" dirty="0" err="1">
                <a:solidFill>
                  <a:srgbClr val="20508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套件进行标准化评估</a:t>
            </a:r>
            <a:endParaRPr sz="4000" dirty="0">
              <a:latin typeface="SimHei"/>
              <a:ea typeface="SimHei"/>
              <a:cs typeface="SimHei"/>
            </a:endParaRPr>
          </a:p>
        </p:txBody>
      </p:sp>
      <p:pic>
        <p:nvPicPr>
          <p:cNvPr id="188" name="picture 18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58864" y="2158958"/>
            <a:ext cx="2863835" cy="933516"/>
          </a:xfrm>
          <a:prstGeom prst="rect">
            <a:avLst/>
          </a:prstGeom>
        </p:spPr>
      </p:pic>
      <p:sp>
        <p:nvSpPr>
          <p:cNvPr id="192" name="textbox 192"/>
          <p:cNvSpPr/>
          <p:nvPr/>
        </p:nvSpPr>
        <p:spPr>
          <a:xfrm>
            <a:off x="11610599" y="2424971"/>
            <a:ext cx="2693670" cy="2413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887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4000"/>
              </a:lnSpc>
              <a:tabLst/>
            </a:pPr>
            <a:r>
              <a:rPr sz="1500" b="1" kern="0" spc="1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轨淀对比图</a:t>
            </a:r>
            <a:r>
              <a:rPr sz="1500" b="1" kern="0" spc="1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(</a:t>
            </a:r>
            <a:r>
              <a:rPr sz="1500" b="1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Trajectory</a:t>
            </a:r>
            <a:r>
              <a:rPr sz="1500" b="1" kern="0" spc="1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b="1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Plot</a:t>
            </a:r>
            <a:r>
              <a:rPr sz="1500" b="1" kern="0" spc="1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)</a:t>
            </a:r>
            <a:endParaRPr sz="1500" dirty="0">
              <a:latin typeface="Arial"/>
              <a:ea typeface="Arial"/>
              <a:cs typeface="Arial"/>
            </a:endParaRPr>
          </a:p>
        </p:txBody>
      </p:sp>
      <p:pic>
        <p:nvPicPr>
          <p:cNvPr id="3" name="图片 2" descr="表格&#10;&#10;AI 生成的内容可能不正确。">
            <a:extLst>
              <a:ext uri="{FF2B5EF4-FFF2-40B4-BE49-F238E27FC236}">
                <a16:creationId xmlns:a16="http://schemas.microsoft.com/office/drawing/2014/main" id="{4B16057E-FF2B-C573-8364-29835225A9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1222" y="5874725"/>
            <a:ext cx="6766538" cy="28788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ect 194"/>
          <p:cNvSpPr/>
          <p:nvPr/>
        </p:nvSpPr>
        <p:spPr>
          <a:xfrm>
            <a:off x="0" y="0"/>
            <a:ext cx="17475200" cy="9753600"/>
          </a:xfrm>
          <a:prstGeom prst="rect">
            <a:avLst/>
          </a:prstGeom>
          <a:solidFill>
            <a:srgbClr val="F1F5F9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10" name="group 10"/>
          <p:cNvGrpSpPr/>
          <p:nvPr/>
        </p:nvGrpSpPr>
        <p:grpSpPr>
          <a:xfrm rot="21600000">
            <a:off x="4419652" y="3285464"/>
            <a:ext cx="8883518" cy="4905998"/>
            <a:chOff x="0" y="-12700"/>
            <a:chExt cx="8883518" cy="4905998"/>
          </a:xfrm>
        </p:grpSpPr>
        <p:pic>
          <p:nvPicPr>
            <p:cNvPr id="196" name="picture 19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162607"/>
              <a:ext cx="8883518" cy="4730691"/>
            </a:xfrm>
            <a:prstGeom prst="rect">
              <a:avLst/>
            </a:prstGeom>
          </p:spPr>
        </p:pic>
        <p:sp>
          <p:nvSpPr>
            <p:cNvPr id="198" name="textbox 198"/>
            <p:cNvSpPr/>
            <p:nvPr/>
          </p:nvSpPr>
          <p:spPr>
            <a:xfrm>
              <a:off x="266728" y="-12700"/>
              <a:ext cx="8375015" cy="4872354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8049"/>
                </a:lnSpc>
                <a:tabLst/>
              </a:pPr>
              <a:endParaRPr sz="100" dirty="0">
                <a:latin typeface="Arial"/>
                <a:ea typeface="Arial"/>
                <a:cs typeface="Arial"/>
              </a:endParaRPr>
            </a:p>
            <a:p>
              <a:pPr algn="r" rtl="0" eaLnBrk="0">
                <a:lnSpc>
                  <a:spcPct val="93000"/>
                </a:lnSpc>
                <a:tabLst/>
              </a:pPr>
              <a:r>
                <a:rPr lang="en-US" sz="2600" b="1" kern="0" spc="-40" dirty="0">
                  <a:solidFill>
                    <a:srgbClr val="20405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  </a:t>
              </a:r>
              <a:r>
                <a:rPr sz="2600" b="1" kern="0" spc="-40" dirty="0" err="1">
                  <a:solidFill>
                    <a:srgbClr val="20405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绝对轨迹误差对比</a:t>
              </a:r>
              <a:r>
                <a:rPr sz="2600" b="1" kern="0" spc="-40" dirty="0">
                  <a:solidFill>
                    <a:srgbClr val="20405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(ATE</a:t>
              </a:r>
              <a:r>
                <a:rPr sz="2600" b="1" kern="0" spc="180" dirty="0">
                  <a:solidFill>
                    <a:srgbClr val="20405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2600" b="1" kern="0" spc="-40" dirty="0">
                  <a:solidFill>
                    <a:srgbClr val="20405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RMSE,m)-EuRoCV1_0</a:t>
              </a:r>
              <a:r>
                <a:rPr sz="2600" b="1" kern="0" spc="-50" dirty="0">
                  <a:solidFill>
                    <a:srgbClr val="20405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1_easy</a:t>
              </a:r>
              <a:endParaRPr sz="26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19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20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marL="6597015" algn="l" rtl="0" eaLnBrk="0">
                <a:lnSpc>
                  <a:spcPts val="2794"/>
                </a:lnSpc>
                <a:spcBef>
                  <a:spcPts val="603"/>
                </a:spcBef>
                <a:tabLst/>
              </a:pPr>
              <a:r>
                <a:rPr sz="2000" kern="0" spc="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0.090  m</a:t>
              </a:r>
              <a:endParaRPr sz="2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3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3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3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4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marL="4044315" algn="l" rtl="0" eaLnBrk="0">
                <a:lnSpc>
                  <a:spcPts val="2597"/>
                </a:lnSpc>
                <a:spcBef>
                  <a:spcPts val="600"/>
                </a:spcBef>
                <a:tabLst/>
              </a:pPr>
              <a:r>
                <a:rPr sz="2000" kern="0" spc="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0.064  m</a:t>
              </a:r>
              <a:endParaRPr sz="2000" dirty="0">
                <a:latin typeface="Arial"/>
                <a:ea typeface="Arial"/>
                <a:cs typeface="Arial"/>
              </a:endParaRPr>
            </a:p>
            <a:p>
              <a:pPr marL="1485264" algn="l" rtl="0" eaLnBrk="0">
                <a:lnSpc>
                  <a:spcPts val="2597"/>
                </a:lnSpc>
                <a:tabLst/>
              </a:pPr>
              <a:r>
                <a:rPr sz="2000" kern="0" spc="1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0.058  m</a:t>
              </a:r>
              <a:endParaRPr sz="2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1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1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1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1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2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2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2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2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2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2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marL="12700" algn="l" rtl="0" eaLnBrk="0">
                <a:lnSpc>
                  <a:spcPts val="3377"/>
                </a:lnSpc>
                <a:spcBef>
                  <a:spcPts val="785"/>
                </a:spcBef>
                <a:tabLst/>
              </a:pPr>
              <a:endParaRPr lang="en-US" sz="2600" kern="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endParaRPr>
            </a:p>
            <a:p>
              <a:pPr marL="1364614" algn="l" rtl="0" eaLnBrk="0">
                <a:lnSpc>
                  <a:spcPct val="78000"/>
                </a:lnSpc>
                <a:spcBef>
                  <a:spcPts val="16"/>
                </a:spcBef>
                <a:tabLst/>
              </a:pPr>
              <a:r>
                <a:rPr sz="2000" kern="0" spc="0" dirty="0" err="1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OpenVINS</a:t>
              </a:r>
              <a:r>
                <a:rPr sz="2000" kern="0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               </a:t>
              </a:r>
              <a:r>
                <a:rPr sz="2000" kern="0" spc="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VINS</a:t>
              </a:r>
              <a:r>
                <a:rPr sz="2000" kern="0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-</a:t>
              </a:r>
              <a:r>
                <a:rPr sz="2000" kern="0" spc="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Fusion</a:t>
              </a:r>
              <a:r>
                <a:rPr sz="2000" kern="0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                   </a:t>
              </a:r>
              <a:r>
                <a:rPr sz="2000" kern="0" spc="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OKVIS</a:t>
              </a:r>
              <a:endParaRPr sz="2000" dirty="0"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200" name="textbox 200"/>
          <p:cNvSpPr/>
          <p:nvPr/>
        </p:nvSpPr>
        <p:spPr>
          <a:xfrm>
            <a:off x="1060452" y="8710098"/>
            <a:ext cx="16307435" cy="9988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972"/>
              </a:lnSpc>
              <a:tabLst/>
            </a:pPr>
            <a:endParaRPr sz="1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  <a:p>
            <a:pPr marL="12700" algn="l" rtl="0" eaLnBrk="0">
              <a:lnSpc>
                <a:spcPct val="94000"/>
              </a:lnSpc>
              <a:tabLst/>
            </a:pPr>
            <a:r>
              <a:rPr sz="2000" kern="0" spc="21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结论：数据表明，</a:t>
            </a:r>
            <a:r>
              <a:rPr sz="2000" kern="0" spc="-10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OpenVINS</a:t>
            </a:r>
            <a:r>
              <a:rPr sz="2000" kern="0" spc="21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  </a:t>
            </a:r>
            <a:r>
              <a:rPr sz="2000" kern="0" spc="210" dirty="0" err="1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在单目模式下的平移误差优于或持平于</a:t>
            </a:r>
            <a:r>
              <a:rPr sz="2000" kern="0" spc="0" dirty="0" err="1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VINS</a:t>
            </a:r>
            <a:r>
              <a:rPr sz="2000" kern="0" spc="21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-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Fusion</a:t>
            </a:r>
            <a:r>
              <a:rPr sz="2000" kern="0" spc="21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 </a:t>
            </a:r>
            <a:r>
              <a:rPr sz="2000" kern="0" spc="210" dirty="0" err="1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和</a:t>
            </a:r>
            <a:r>
              <a:rPr sz="2000" kern="0" spc="0" dirty="0" err="1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OKVIS</a:t>
            </a:r>
            <a:r>
              <a:rPr sz="2000" kern="0" spc="21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,   </a:t>
            </a:r>
            <a:r>
              <a:rPr sz="2000" kern="0" spc="21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证明了其高精度的基</a:t>
            </a:r>
            <a:r>
              <a:rPr sz="2000" kern="0" spc="20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线性能。</a:t>
            </a:r>
            <a:endParaRPr sz="2000" dirty="0">
              <a:latin typeface="Times New Roman" panose="02020603050405020304" pitchFamily="18" charset="0"/>
              <a:ea typeface="SimHei"/>
              <a:cs typeface="Times New Roman" panose="02020603050405020304" pitchFamily="18" charset="0"/>
            </a:endParaRPr>
          </a:p>
          <a:p>
            <a:pPr algn="l" rtl="0" eaLnBrk="0">
              <a:lnSpc>
                <a:spcPct val="143000"/>
              </a:lnSpc>
              <a:tabLst/>
            </a:pPr>
            <a:endParaRPr sz="1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  <a:p>
            <a:pPr algn="l" rtl="0" eaLnBrk="0">
              <a:lnSpc>
                <a:spcPct val="144000"/>
              </a:lnSpc>
              <a:tabLst/>
            </a:pPr>
            <a:endParaRPr sz="1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  <a:p>
            <a:pPr algn="l" rtl="0" eaLnBrk="0">
              <a:lnSpc>
                <a:spcPct val="126000"/>
              </a:lnSpc>
              <a:tabLst/>
            </a:pPr>
            <a:endParaRPr sz="3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  <a:p>
            <a:pPr algn="r" rtl="0" eaLnBrk="0">
              <a:lnSpc>
                <a:spcPct val="84000"/>
              </a:lnSpc>
              <a:spcBef>
                <a:spcPts val="2"/>
              </a:spcBef>
              <a:tabLst/>
            </a:pPr>
            <a:r>
              <a:rPr sz="1500" b="1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[</a:t>
            </a:r>
            <a:r>
              <a:rPr sz="1500" b="1" kern="0" spc="-20" dirty="0" err="1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Source:OpenVINS</a:t>
            </a:r>
            <a:r>
              <a:rPr sz="1500" b="1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 </a:t>
            </a:r>
            <a:r>
              <a:rPr sz="1500" b="1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Pape</a:t>
            </a:r>
            <a:r>
              <a:rPr sz="1500" b="1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r</a:t>
            </a:r>
            <a:r>
              <a:rPr lang="en-US" sz="1500" b="1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]</a:t>
            </a:r>
            <a:endParaRPr sz="15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</p:txBody>
      </p:sp>
      <p:sp>
        <p:nvSpPr>
          <p:cNvPr id="202" name="textbox 202"/>
          <p:cNvSpPr/>
          <p:nvPr/>
        </p:nvSpPr>
        <p:spPr>
          <a:xfrm>
            <a:off x="908011" y="1670010"/>
            <a:ext cx="15671800" cy="934085"/>
          </a:xfrm>
          <a:prstGeom prst="rect">
            <a:avLst/>
          </a:prstGeom>
          <a:solidFill>
            <a:srgbClr val="FAE4D1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7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7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781050" algn="l" rtl="0" eaLnBrk="0">
              <a:lnSpc>
                <a:spcPct val="94000"/>
              </a:lnSpc>
              <a:spcBef>
                <a:spcPts val="1"/>
              </a:spcBef>
              <a:tabLst/>
            </a:pPr>
            <a:r>
              <a:rPr sz="2600" kern="0" spc="140" dirty="0" err="1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我选择的平台本身就提供了</a:t>
            </a:r>
            <a:r>
              <a:rPr sz="2600" kern="0" spc="130" dirty="0" err="1">
                <a:solidFill>
                  <a:srgbClr val="C0805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业界领先的精度</a:t>
            </a:r>
            <a:r>
              <a:rPr sz="2600" kern="0" spc="130" dirty="0" err="1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，这为我的轻量化工作奠定了坚实的基础</a:t>
            </a:r>
            <a:r>
              <a:rPr sz="2600" kern="0" spc="1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。</a:t>
            </a:r>
            <a:endParaRPr sz="2600" dirty="0">
              <a:latin typeface="SimHei"/>
              <a:ea typeface="SimHei"/>
              <a:cs typeface="SimHei"/>
            </a:endParaRPr>
          </a:p>
        </p:txBody>
      </p:sp>
      <p:sp>
        <p:nvSpPr>
          <p:cNvPr id="204" name="textbox 204"/>
          <p:cNvSpPr/>
          <p:nvPr/>
        </p:nvSpPr>
        <p:spPr>
          <a:xfrm>
            <a:off x="846430" y="558731"/>
            <a:ext cx="9138919" cy="6597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400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2000"/>
              </a:lnSpc>
              <a:tabLst/>
            </a:pPr>
            <a:r>
              <a:rPr sz="4500" b="1" kern="0" spc="80" dirty="0">
                <a:solidFill>
                  <a:srgbClr val="20407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基准测试：</a:t>
            </a:r>
            <a:r>
              <a:rPr sz="4500" b="1" kern="0" spc="0" dirty="0">
                <a:solidFill>
                  <a:srgbClr val="204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OpenVINS</a:t>
            </a:r>
            <a:r>
              <a:rPr sz="4500" b="1" kern="0" spc="80" dirty="0">
                <a:solidFill>
                  <a:srgbClr val="204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4500" b="1" kern="0" spc="80" dirty="0">
                <a:solidFill>
                  <a:srgbClr val="20408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的性能几何?</a:t>
            </a:r>
            <a:endParaRPr sz="4500" dirty="0">
              <a:latin typeface="SimHei"/>
              <a:ea typeface="SimHei"/>
              <a:cs typeface="SimHei"/>
            </a:endParaRPr>
          </a:p>
        </p:txBody>
      </p:sp>
      <p:sp>
        <p:nvSpPr>
          <p:cNvPr id="208" name="textbox 208"/>
          <p:cNvSpPr/>
          <p:nvPr/>
        </p:nvSpPr>
        <p:spPr>
          <a:xfrm rot="16200000">
            <a:off x="2760465" y="5431724"/>
            <a:ext cx="2830374" cy="3773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46000"/>
              </a:lnSpc>
              <a:tabLst/>
            </a:pPr>
            <a:endParaRPr sz="200" b="1" dirty="0">
              <a:latin typeface="黑体" panose="02010609060101010101" pitchFamily="49" charset="-122"/>
              <a:ea typeface="黑体" panose="02010609060101010101" pitchFamily="49" charset="-122"/>
              <a:cs typeface="Arial"/>
            </a:endParaRPr>
          </a:p>
          <a:p>
            <a:pPr marL="12700" algn="l" rtl="0" eaLnBrk="0">
              <a:lnSpc>
                <a:spcPct val="97000"/>
              </a:lnSpc>
              <a:spcBef>
                <a:spcPts val="1"/>
              </a:spcBef>
              <a:tabLst/>
            </a:pPr>
            <a:r>
              <a:rPr sz="1800" b="1" kern="0" spc="-70" dirty="0">
                <a:solidFill>
                  <a:srgbClr val="000000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SimSun"/>
              </a:rPr>
              <a:t>误</a:t>
            </a:r>
            <a:r>
              <a:rPr sz="1800" b="1" kern="0" spc="-290" dirty="0">
                <a:solidFill>
                  <a:srgbClr val="000000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SimSun"/>
              </a:rPr>
              <a:t> </a:t>
            </a:r>
            <a:r>
              <a:rPr sz="1800" b="1" kern="0" spc="-70" dirty="0">
                <a:solidFill>
                  <a:srgbClr val="000000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SimSun"/>
              </a:rPr>
              <a:t>差 (</a:t>
            </a:r>
            <a:r>
              <a:rPr sz="1800" b="1" kern="0" spc="-380" dirty="0">
                <a:solidFill>
                  <a:srgbClr val="000000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SimSun"/>
              </a:rPr>
              <a:t> </a:t>
            </a:r>
            <a:r>
              <a:rPr sz="1800" b="1" kern="0" spc="-70" dirty="0">
                <a:solidFill>
                  <a:srgbClr val="000000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SimSun"/>
              </a:rPr>
              <a:t>米</a:t>
            </a:r>
            <a:r>
              <a:rPr sz="1800" b="1" kern="0" spc="-380" dirty="0">
                <a:solidFill>
                  <a:srgbClr val="000000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SimSun"/>
              </a:rPr>
              <a:t> </a:t>
            </a:r>
            <a:r>
              <a:rPr sz="1800" b="1" kern="0" spc="-70" dirty="0">
                <a:solidFill>
                  <a:srgbClr val="000000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SimSun"/>
              </a:rPr>
              <a:t>)</a:t>
            </a:r>
            <a:r>
              <a:rPr sz="1800" b="1" kern="0" spc="-400" dirty="0">
                <a:solidFill>
                  <a:srgbClr val="000000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SimSun"/>
              </a:rPr>
              <a:t> </a:t>
            </a:r>
            <a:r>
              <a:rPr sz="1800" b="1" kern="0" spc="-70" dirty="0">
                <a:solidFill>
                  <a:srgbClr val="000000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SimSun"/>
              </a:rPr>
              <a:t>-</a:t>
            </a:r>
            <a:r>
              <a:rPr sz="1800" b="1" kern="0" spc="-390" dirty="0">
                <a:solidFill>
                  <a:srgbClr val="000000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SimSun"/>
              </a:rPr>
              <a:t> </a:t>
            </a:r>
            <a:r>
              <a:rPr sz="1800" b="1" kern="0" spc="-70" dirty="0">
                <a:solidFill>
                  <a:srgbClr val="000000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SimSun"/>
              </a:rPr>
              <a:t>越</a:t>
            </a:r>
            <a:r>
              <a:rPr sz="1800" b="1" kern="0" spc="-390" dirty="0">
                <a:solidFill>
                  <a:srgbClr val="000000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SimSun"/>
              </a:rPr>
              <a:t> </a:t>
            </a:r>
            <a:r>
              <a:rPr sz="1800" b="1" kern="0" spc="-70" dirty="0">
                <a:solidFill>
                  <a:srgbClr val="000000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SimSun"/>
              </a:rPr>
              <a:t>低</a:t>
            </a:r>
            <a:r>
              <a:rPr sz="1800" b="1" kern="0" spc="-390" dirty="0">
                <a:solidFill>
                  <a:srgbClr val="000000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SimSun"/>
              </a:rPr>
              <a:t> </a:t>
            </a:r>
            <a:r>
              <a:rPr sz="1800" b="1" kern="0" spc="-70" dirty="0">
                <a:solidFill>
                  <a:srgbClr val="000000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SimSun"/>
              </a:rPr>
              <a:t>越</a:t>
            </a:r>
            <a:r>
              <a:rPr sz="1800" b="1" kern="0" spc="-390" dirty="0">
                <a:solidFill>
                  <a:srgbClr val="000000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SimSun"/>
              </a:rPr>
              <a:t> </a:t>
            </a:r>
            <a:r>
              <a:rPr sz="1800" b="1" kern="0" spc="-70" dirty="0">
                <a:solidFill>
                  <a:srgbClr val="000000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SimSun"/>
              </a:rPr>
              <a:t>好</a:t>
            </a:r>
            <a:endParaRPr sz="1800" b="1" dirty="0">
              <a:latin typeface="黑体" panose="02010609060101010101" pitchFamily="49" charset="-122"/>
              <a:ea typeface="黑体" panose="02010609060101010101" pitchFamily="49" charset="-122"/>
              <a:cs typeface="SimSun"/>
            </a:endParaRPr>
          </a:p>
        </p:txBody>
      </p:sp>
      <p:pic>
        <p:nvPicPr>
          <p:cNvPr id="3" name="图片 2" descr="男子的脸部特写与配字&#10;&#10;AI 生成的内容可能不正确。">
            <a:extLst>
              <a:ext uri="{FF2B5EF4-FFF2-40B4-BE49-F238E27FC236}">
                <a16:creationId xmlns:a16="http://schemas.microsoft.com/office/drawing/2014/main" id="{9A8BA522-E78B-6F51-3A93-02662DEC3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605" y="3510809"/>
            <a:ext cx="632455" cy="442166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icture 2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214" name="textbox 214"/>
          <p:cNvSpPr/>
          <p:nvPr/>
        </p:nvSpPr>
        <p:spPr>
          <a:xfrm>
            <a:off x="1333414" y="2030364"/>
            <a:ext cx="3110864" cy="430402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067435" algn="l" rtl="0" eaLnBrk="0">
              <a:lnSpc>
                <a:spcPct val="93000"/>
              </a:lnSpc>
              <a:tabLst/>
            </a:pPr>
            <a:r>
              <a:rPr sz="3800" b="1" kern="0" spc="30" dirty="0">
                <a:solidFill>
                  <a:srgbClr val="20407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输入</a:t>
            </a:r>
            <a:endParaRPr sz="3800" dirty="0">
              <a:latin typeface="SimHei"/>
              <a:ea typeface="SimHei"/>
              <a:cs typeface="SimHei"/>
            </a:endParaRPr>
          </a:p>
          <a:p>
            <a:pPr marL="86994" algn="l" rtl="0" eaLnBrk="0">
              <a:lnSpc>
                <a:spcPct val="95000"/>
              </a:lnSpc>
              <a:spcBef>
                <a:spcPts val="15"/>
              </a:spcBef>
              <a:tabLst/>
            </a:pPr>
            <a:r>
              <a:rPr sz="2600" b="1" kern="0" spc="20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相机图像&amp;</a:t>
            </a:r>
            <a:r>
              <a:rPr sz="2600" b="1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IMU</a:t>
            </a:r>
            <a:r>
              <a:rPr sz="2600" b="1" kern="0" spc="20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数据</a:t>
            </a:r>
            <a:endParaRPr sz="26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1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665480" algn="l" rtl="0" eaLnBrk="0">
              <a:lnSpc>
                <a:spcPct val="95000"/>
              </a:lnSpc>
              <a:spcBef>
                <a:spcPts val="874"/>
              </a:spcBef>
              <a:tabLst/>
            </a:pPr>
            <a:r>
              <a:rPr sz="2900" b="1" kern="0" spc="-7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自适应前端</a:t>
            </a:r>
            <a:endParaRPr sz="2900" dirty="0">
              <a:latin typeface="SimHei"/>
              <a:ea typeface="SimHei"/>
              <a:cs typeface="SimHei"/>
            </a:endParaRPr>
          </a:p>
          <a:p>
            <a:pPr marL="12700" algn="l" rtl="0" eaLnBrk="0">
              <a:lnSpc>
                <a:spcPct val="81000"/>
              </a:lnSpc>
              <a:spcBef>
                <a:spcPts val="224"/>
              </a:spcBef>
              <a:tabLst/>
            </a:pPr>
            <a:r>
              <a:rPr sz="2600" kern="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(Adaptive</a:t>
            </a:r>
            <a:r>
              <a:rPr lang="en-US" sz="2600" kern="0" spc="5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600" kern="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Fro</a:t>
            </a:r>
            <a:r>
              <a:rPr sz="2600" kern="0" spc="-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nt-End)</a:t>
            </a:r>
            <a:endParaRPr sz="26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565150" algn="l" rtl="0" eaLnBrk="0">
              <a:lnSpc>
                <a:spcPct val="95000"/>
              </a:lnSpc>
              <a:spcBef>
                <a:spcPts val="784"/>
              </a:spcBef>
              <a:tabLst/>
            </a:pPr>
            <a:r>
              <a:rPr sz="2600" kern="0" spc="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动态特征控制</a:t>
            </a:r>
            <a:endParaRPr sz="26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9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9000"/>
              </a:lnSpc>
              <a:tabLst/>
            </a:pPr>
            <a:endParaRPr sz="600" dirty="0">
              <a:latin typeface="Arial"/>
              <a:ea typeface="Arial"/>
              <a:cs typeface="Arial"/>
            </a:endParaRPr>
          </a:p>
          <a:p>
            <a:pPr marL="742950" algn="l" rtl="0" eaLnBrk="0">
              <a:lnSpc>
                <a:spcPct val="96000"/>
              </a:lnSpc>
              <a:spcBef>
                <a:spcPts val="2"/>
              </a:spcBef>
              <a:tabLst/>
            </a:pPr>
            <a:r>
              <a:rPr sz="2600" kern="0" spc="-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网格化均匀</a:t>
            </a:r>
            <a:endParaRPr sz="2600" dirty="0">
              <a:latin typeface="SimHei"/>
              <a:ea typeface="SimHei"/>
              <a:cs typeface="SimHei"/>
            </a:endParaRPr>
          </a:p>
        </p:txBody>
      </p:sp>
      <p:sp>
        <p:nvSpPr>
          <p:cNvPr id="216" name="textbox 216"/>
          <p:cNvSpPr/>
          <p:nvPr/>
        </p:nvSpPr>
        <p:spPr>
          <a:xfrm>
            <a:off x="7603589" y="9374896"/>
            <a:ext cx="9936412" cy="348558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marL="1446530" indent="-342265" algn="l" rtl="0" eaLnBrk="0">
              <a:lnSpc>
                <a:spcPct val="110000"/>
              </a:lnSpc>
              <a:spcBef>
                <a:spcPts val="1"/>
              </a:spcBef>
              <a:tabLst/>
            </a:pP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[Source:A synthesis</a:t>
            </a:r>
            <a:r>
              <a:rPr sz="1600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of the Thesis</a:t>
            </a:r>
            <a:r>
              <a:rPr sz="1600" kern="0" spc="1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Proposal's core</a:t>
            </a:r>
            <a:r>
              <a:rPr sz="1600" kern="0" spc="1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ideas</a:t>
            </a:r>
            <a:r>
              <a:rPr sz="16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600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</a:t>
            </a:r>
            <a:r>
              <a:rPr sz="1600" kern="0" spc="1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architectures</a:t>
            </a:r>
            <a:r>
              <a:rPr sz="1600" kern="0" spc="1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from</a:t>
            </a:r>
            <a:r>
              <a:rPr sz="1600" kern="0" spc="1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-10" dirty="0" err="1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OpenVINS</a:t>
            </a:r>
            <a:r>
              <a:rPr lang="en-US" sz="1600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]</a:t>
            </a:r>
            <a:endParaRPr sz="1600" dirty="0">
              <a:latin typeface="Arial"/>
              <a:ea typeface="Arial"/>
              <a:cs typeface="Arial"/>
            </a:endParaRPr>
          </a:p>
        </p:txBody>
      </p:sp>
      <p:sp>
        <p:nvSpPr>
          <p:cNvPr id="218" name="textbox 218"/>
          <p:cNvSpPr/>
          <p:nvPr/>
        </p:nvSpPr>
        <p:spPr>
          <a:xfrm>
            <a:off x="3857176" y="716705"/>
            <a:ext cx="9757409" cy="7531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700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5000"/>
              </a:lnSpc>
              <a:tabLst/>
            </a:pPr>
            <a:r>
              <a:rPr sz="5000" b="1" kern="0" spc="60" dirty="0">
                <a:solidFill>
                  <a:srgbClr val="20407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集大成：轻量化</a:t>
            </a:r>
            <a:r>
              <a:rPr sz="5000" b="1" kern="0" spc="0" dirty="0">
                <a:solidFill>
                  <a:srgbClr val="204070">
                    <a:alpha val="100000"/>
                  </a:srgbClr>
                </a:solidFill>
                <a:latin typeface="Arial"/>
                <a:ea typeface="Arial"/>
                <a:cs typeface="Arial"/>
              </a:rPr>
              <a:t>VI</a:t>
            </a:r>
            <a:r>
              <a:rPr sz="5000" b="1" kern="0" spc="60" dirty="0">
                <a:solidFill>
                  <a:srgbClr val="20407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5000" b="1" kern="0" spc="0" dirty="0">
                <a:solidFill>
                  <a:srgbClr val="204070">
                    <a:alpha val="100000"/>
                  </a:srgbClr>
                </a:solidFill>
                <a:latin typeface="Arial"/>
                <a:ea typeface="Arial"/>
                <a:cs typeface="Arial"/>
              </a:rPr>
              <a:t>SLAM</a:t>
            </a:r>
            <a:r>
              <a:rPr sz="5000" b="1" kern="0" spc="60" dirty="0">
                <a:solidFill>
                  <a:srgbClr val="20407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系统蓝图</a:t>
            </a:r>
            <a:endParaRPr sz="5000" dirty="0">
              <a:latin typeface="SimHei"/>
              <a:ea typeface="SimHei"/>
              <a:cs typeface="SimHei"/>
            </a:endParaRPr>
          </a:p>
        </p:txBody>
      </p:sp>
      <p:sp>
        <p:nvSpPr>
          <p:cNvPr id="220" name="textbox 220"/>
          <p:cNvSpPr/>
          <p:nvPr/>
        </p:nvSpPr>
        <p:spPr>
          <a:xfrm>
            <a:off x="11258629" y="4563347"/>
            <a:ext cx="4422775" cy="12096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177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8000"/>
              </a:lnSpc>
              <a:tabLst/>
            </a:pP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处理非局部地图</a:t>
            </a:r>
            <a:endParaRPr sz="2000" dirty="0">
              <a:latin typeface="SimHei"/>
              <a:ea typeface="SimHei"/>
              <a:cs typeface="SimHei"/>
            </a:endParaRPr>
          </a:p>
          <a:p>
            <a:pPr marL="2557779" indent="209550" algn="l" rtl="0" eaLnBrk="0">
              <a:lnSpc>
                <a:spcPct val="100000"/>
              </a:lnSpc>
              <a:spcBef>
                <a:spcPts val="5"/>
              </a:spcBef>
              <a:tabLst/>
            </a:pPr>
            <a:r>
              <a:rPr sz="2900" b="1" kern="0" spc="-1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滑动窗口</a:t>
            </a:r>
            <a:r>
              <a:rPr sz="2900" kern="0" spc="1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</a:t>
            </a:r>
            <a:r>
              <a:rPr sz="2900" b="1" kern="0" spc="-1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地图稀疏化</a:t>
            </a:r>
            <a:endParaRPr sz="2900" dirty="0">
              <a:latin typeface="SimHei"/>
              <a:ea typeface="SimHei"/>
              <a:cs typeface="SimHei"/>
            </a:endParaRPr>
          </a:p>
        </p:txBody>
      </p:sp>
      <p:sp>
        <p:nvSpPr>
          <p:cNvPr id="222" name="textbox 222"/>
          <p:cNvSpPr/>
          <p:nvPr/>
        </p:nvSpPr>
        <p:spPr>
          <a:xfrm>
            <a:off x="6787099" y="4749305"/>
            <a:ext cx="3874134" cy="12426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ctr" rtl="0" eaLnBrk="0">
              <a:lnSpc>
                <a:spcPct val="78937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ctr" rtl="0" eaLnBrk="0">
              <a:lnSpc>
                <a:spcPct val="94000"/>
              </a:lnSpc>
              <a:tabLst/>
            </a:pPr>
            <a:r>
              <a:rPr sz="2900" b="1" kern="0" spc="0" dirty="0" err="1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OpenVINS</a:t>
            </a:r>
            <a:r>
              <a:rPr sz="2900" b="1" kern="0" spc="30" dirty="0" err="1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核心估计器</a:t>
            </a:r>
            <a:endParaRPr sz="2900" dirty="0">
              <a:latin typeface="SimHei"/>
              <a:ea typeface="SimHei"/>
              <a:cs typeface="SimHei"/>
            </a:endParaRPr>
          </a:p>
          <a:p>
            <a:pPr algn="ctr" rtl="0" eaLnBrk="0">
              <a:lnSpc>
                <a:spcPct val="17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ctr" rtl="0" eaLnBrk="0">
              <a:lnSpc>
                <a:spcPct val="103000"/>
              </a:lnSpc>
              <a:tabLst/>
            </a:pPr>
            <a:endParaRPr sz="700" dirty="0">
              <a:latin typeface="Arial"/>
              <a:ea typeface="Arial"/>
              <a:cs typeface="Arial"/>
            </a:endParaRPr>
          </a:p>
          <a:p>
            <a:pPr algn="ctr" rtl="0" eaLnBrk="0">
              <a:lnSpc>
                <a:spcPct val="675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666750" algn="ctr" rtl="0" eaLnBrk="0">
              <a:lnSpc>
                <a:spcPct val="95000"/>
              </a:lnSpc>
              <a:tabLst/>
            </a:pPr>
            <a:r>
              <a:rPr sz="2900" b="1" kern="0" spc="-30" dirty="0">
                <a:solidFill>
                  <a:srgbClr val="B0602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高效的状态管理</a:t>
            </a:r>
            <a:endParaRPr sz="2900" dirty="0">
              <a:latin typeface="SimHei"/>
              <a:ea typeface="SimHei"/>
              <a:cs typeface="SimHei"/>
            </a:endParaRPr>
          </a:p>
        </p:txBody>
      </p:sp>
      <p:sp>
        <p:nvSpPr>
          <p:cNvPr id="224" name="textbox 224"/>
          <p:cNvSpPr/>
          <p:nvPr/>
        </p:nvSpPr>
        <p:spPr>
          <a:xfrm>
            <a:off x="7080308" y="7837039"/>
            <a:ext cx="3317240" cy="8102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18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4444" algn="l" rtl="0" eaLnBrk="0">
              <a:lnSpc>
                <a:spcPct val="96000"/>
              </a:lnSpc>
              <a:tabLst/>
            </a:pPr>
            <a:r>
              <a:rPr sz="2600" b="1" kern="0" spc="-70" dirty="0">
                <a:solidFill>
                  <a:srgbClr val="20407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输</a:t>
            </a:r>
            <a:r>
              <a:rPr sz="2600" kern="0" spc="-200" dirty="0">
                <a:solidFill>
                  <a:srgbClr val="20407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600" b="1" kern="0" spc="-70" dirty="0">
                <a:solidFill>
                  <a:srgbClr val="20407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出</a:t>
            </a:r>
            <a:endParaRPr sz="2600" dirty="0">
              <a:latin typeface="SimHei"/>
              <a:ea typeface="SimHei"/>
              <a:cs typeface="SimHei"/>
            </a:endParaRPr>
          </a:p>
          <a:p>
            <a:pPr marL="12700" algn="l" rtl="0" eaLnBrk="0">
              <a:lnSpc>
                <a:spcPct val="96000"/>
              </a:lnSpc>
              <a:spcBef>
                <a:spcPts val="193"/>
              </a:spcBef>
              <a:tabLst/>
            </a:pPr>
            <a:r>
              <a:rPr sz="2600" kern="0" spc="-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精准、实时的位姿估计</a:t>
            </a:r>
            <a:endParaRPr sz="2600" dirty="0">
              <a:latin typeface="SimHei"/>
              <a:ea typeface="SimHei"/>
              <a:cs typeface="SimHei"/>
            </a:endParaRPr>
          </a:p>
        </p:txBody>
      </p:sp>
      <p:pic>
        <p:nvPicPr>
          <p:cNvPr id="3" name="图片 2" descr="文本&#10;&#10;AI 生成的内容可能不正确。">
            <a:extLst>
              <a:ext uri="{FF2B5EF4-FFF2-40B4-BE49-F238E27FC236}">
                <a16:creationId xmlns:a16="http://schemas.microsoft.com/office/drawing/2014/main" id="{CDF96C84-FCF1-0100-3080-8CF55D180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372" y="1928160"/>
            <a:ext cx="3224948" cy="1088420"/>
          </a:xfrm>
          <a:prstGeom prst="rect">
            <a:avLst/>
          </a:prstGeom>
        </p:spPr>
      </p:pic>
      <p:pic>
        <p:nvPicPr>
          <p:cNvPr id="7" name="图片 6" descr="文本&#10;&#10;AI 生成的内容可能不正确。">
            <a:extLst>
              <a:ext uri="{FF2B5EF4-FFF2-40B4-BE49-F238E27FC236}">
                <a16:creationId xmlns:a16="http://schemas.microsoft.com/office/drawing/2014/main" id="{9BA493A0-A34A-AA05-353B-4B96E8147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645" y="7364209"/>
            <a:ext cx="6573349" cy="1612331"/>
          </a:xfrm>
          <a:prstGeom prst="rect">
            <a:avLst/>
          </a:prstGeom>
        </p:spPr>
      </p:pic>
      <p:pic>
        <p:nvPicPr>
          <p:cNvPr id="9" name="图片 8" descr="文本&#10;&#10;AI 生成的内容可能不正确。">
            <a:extLst>
              <a:ext uri="{FF2B5EF4-FFF2-40B4-BE49-F238E27FC236}">
                <a16:creationId xmlns:a16="http://schemas.microsoft.com/office/drawing/2014/main" id="{B68F9D4E-9D79-D340-4E04-39A46D691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9932" y="5249654"/>
            <a:ext cx="3276868" cy="78644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box 226"/>
          <p:cNvSpPr/>
          <p:nvPr/>
        </p:nvSpPr>
        <p:spPr>
          <a:xfrm>
            <a:off x="1723292" y="887943"/>
            <a:ext cx="14855483" cy="132771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marL="5357495" algn="l" rtl="0" eaLnBrk="0">
              <a:lnSpc>
                <a:spcPct val="96000"/>
              </a:lnSpc>
              <a:tabLst/>
            </a:pPr>
            <a:r>
              <a:rPr sz="6000" b="1" kern="0" spc="110" dirty="0" err="1">
                <a:solidFill>
                  <a:srgbClr val="20206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结论</a:t>
            </a:r>
            <a:r>
              <a:rPr lang="zh-CN" altLang="en-US" sz="6000" b="1" kern="0" spc="110" dirty="0">
                <a:solidFill>
                  <a:srgbClr val="20206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与展望</a:t>
            </a:r>
            <a:endParaRPr lang="zh-CN" altLang="en-US" sz="60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17000"/>
              </a:lnSpc>
              <a:tabLst/>
            </a:pPr>
            <a:endParaRPr lang="zh-CN" altLang="en-US"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7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7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8000"/>
              </a:lnSpc>
              <a:tabLst/>
            </a:pPr>
            <a:endParaRPr lang="zh-CN" altLang="en-US"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0000"/>
              </a:lnSpc>
              <a:tabLst/>
            </a:pPr>
            <a:endParaRPr lang="zh-CN" altLang="en-US" sz="1000" dirty="0">
              <a:latin typeface="Arial"/>
              <a:ea typeface="Arial"/>
              <a:cs typeface="Arial"/>
            </a:endParaRPr>
          </a:p>
        </p:txBody>
      </p:sp>
      <p:sp>
        <p:nvSpPr>
          <p:cNvPr id="232" name="textbox 232"/>
          <p:cNvSpPr/>
          <p:nvPr/>
        </p:nvSpPr>
        <p:spPr>
          <a:xfrm>
            <a:off x="1828800" y="2035792"/>
            <a:ext cx="14292776" cy="67384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r>
              <a:rPr lang="en-US" altLang="zh-CN" sz="3200" dirty="0"/>
              <a:t>	</a:t>
            </a:r>
            <a:r>
              <a:rPr lang="zh-CN" altLang="en-US" sz="3200" dirty="0"/>
              <a:t>本课题拟围绕资源受限硬件平台上的视觉</a:t>
            </a:r>
            <a:r>
              <a:rPr lang="en-US" altLang="zh-CN" sz="3200" dirty="0"/>
              <a:t>–</a:t>
            </a:r>
            <a:r>
              <a:rPr lang="zh-CN" altLang="en-US" sz="3200" dirty="0"/>
              <a:t>惯性 </a:t>
            </a:r>
            <a:r>
              <a:rPr lang="en-US" altLang="zh-CN" sz="3200" dirty="0"/>
              <a:t>SLAM </a:t>
            </a:r>
            <a:r>
              <a:rPr lang="zh-CN" altLang="en-US" sz="3200" dirty="0"/>
              <a:t>系统，系统性研究轻量化定位与地图构建方法。</a:t>
            </a:r>
            <a:br>
              <a:rPr lang="zh-CN" altLang="en-US" sz="3200" dirty="0"/>
            </a:br>
            <a:r>
              <a:rPr lang="en-US" altLang="zh-CN" sz="3200" dirty="0"/>
              <a:t>	</a:t>
            </a:r>
            <a:r>
              <a:rPr lang="zh-CN" altLang="en-US" sz="3200" dirty="0"/>
              <a:t>通过引入</a:t>
            </a:r>
            <a:r>
              <a:rPr lang="zh-CN" altLang="en-US" sz="3200" kern="0" spc="70" dirty="0">
                <a:solidFill>
                  <a:srgbClr val="202050">
                    <a:alpha val="100000"/>
                  </a:srgbClr>
                </a:solidFill>
                <a:latin typeface="SimHei"/>
                <a:ea typeface="SimHei"/>
              </a:rPr>
              <a:t>自适应前端特征处理、高效的后端状态管理机制以及在线地图稀疏化策略</a:t>
            </a:r>
            <a:r>
              <a:rPr lang="zh-CN" altLang="en-US" sz="3200" dirty="0"/>
              <a:t>，构建一套面向嵌入式与边缘设备的轻量化 </a:t>
            </a:r>
            <a:r>
              <a:rPr lang="en-US" altLang="zh-CN" sz="3200" dirty="0"/>
              <a:t>VI-SLAM </a:t>
            </a:r>
            <a:r>
              <a:rPr lang="zh-CN" altLang="en-US" sz="3200" dirty="0"/>
              <a:t>技术方案。</a:t>
            </a:r>
          </a:p>
          <a:p>
            <a:r>
              <a:rPr lang="en-US" altLang="zh-CN" sz="3200" dirty="0"/>
              <a:t>	</a:t>
            </a:r>
            <a:r>
              <a:rPr lang="zh-CN" altLang="en-US" sz="3200" dirty="0"/>
              <a:t>预期通过在 </a:t>
            </a:r>
            <a:r>
              <a:rPr lang="en-US" altLang="zh-CN" sz="3200" dirty="0" err="1"/>
              <a:t>EuRoC</a:t>
            </a:r>
            <a:r>
              <a:rPr lang="en-US" altLang="zh-CN" sz="3200" dirty="0"/>
              <a:t> MAV </a:t>
            </a:r>
            <a:r>
              <a:rPr lang="zh-CN" altLang="en-US" sz="3200" dirty="0"/>
              <a:t>与 </a:t>
            </a:r>
            <a:r>
              <a:rPr lang="en-US" altLang="zh-CN" sz="3200" dirty="0"/>
              <a:t>TUM-VI </a:t>
            </a:r>
            <a:r>
              <a:rPr lang="zh-CN" altLang="en-US" sz="3200" dirty="0"/>
              <a:t>等公开数据集上的对比实验验证，在</a:t>
            </a:r>
            <a:r>
              <a:rPr lang="zh-CN" altLang="en-US" sz="3200" kern="0" spc="70" dirty="0">
                <a:solidFill>
                  <a:srgbClr val="202050">
                    <a:alpha val="100000"/>
                  </a:srgbClr>
                </a:solidFill>
                <a:latin typeface="SimHei"/>
                <a:ea typeface="SimHei"/>
              </a:rPr>
              <a:t>定位精度保持在可接受范围内</a:t>
            </a:r>
            <a:r>
              <a:rPr lang="zh-CN" altLang="en-US" sz="3200" dirty="0"/>
              <a:t>的前提下，该方案能够</a:t>
            </a:r>
            <a:r>
              <a:rPr lang="zh-CN" altLang="en-US" sz="3200" kern="0" spc="70" dirty="0">
                <a:solidFill>
                  <a:srgbClr val="202050">
                    <a:alpha val="100000"/>
                  </a:srgbClr>
                </a:solidFill>
                <a:latin typeface="SimHei"/>
                <a:ea typeface="SimHei"/>
              </a:rPr>
              <a:t>有效降低系统的 </a:t>
            </a:r>
            <a:r>
              <a:rPr lang="en-US" altLang="zh-CN" sz="3200" kern="0" spc="70" dirty="0">
                <a:solidFill>
                  <a:srgbClr val="202050">
                    <a:alpha val="100000"/>
                  </a:srgbClr>
                </a:solidFill>
                <a:latin typeface="SimHei"/>
                <a:ea typeface="SimHei"/>
              </a:rPr>
              <a:t>CPU </a:t>
            </a:r>
            <a:r>
              <a:rPr lang="zh-CN" altLang="en-US" sz="3200" kern="0" spc="70" dirty="0">
                <a:solidFill>
                  <a:srgbClr val="202050">
                    <a:alpha val="100000"/>
                  </a:srgbClr>
                </a:solidFill>
                <a:latin typeface="SimHei"/>
                <a:ea typeface="SimHei"/>
              </a:rPr>
              <a:t>计算负载与内存占用</a:t>
            </a:r>
            <a:r>
              <a:rPr lang="zh-CN" altLang="en-US" sz="3200" dirty="0"/>
              <a:t>，并提升在资源受限环境中的实时性与运行稳定性。</a:t>
            </a:r>
          </a:p>
          <a:p>
            <a:endParaRPr lang="en-US" altLang="zh-CN" sz="3200" dirty="0"/>
          </a:p>
          <a:p>
            <a:r>
              <a:rPr lang="zh-CN" altLang="en-US" sz="3200" dirty="0"/>
              <a:t>本研究预计形成以下阶段性成果：</a:t>
            </a:r>
          </a:p>
          <a:p>
            <a:r>
              <a:rPr lang="zh-CN" altLang="en-US" sz="3200" dirty="0"/>
              <a:t>完成经典 </a:t>
            </a:r>
            <a:r>
              <a:rPr lang="en-US" altLang="zh-CN" sz="3200" dirty="0"/>
              <a:t>VI-SLAM </a:t>
            </a:r>
            <a:r>
              <a:rPr lang="zh-CN" altLang="en-US" sz="3200" dirty="0"/>
              <a:t>系统的复现与基线性能评测；</a:t>
            </a:r>
          </a:p>
          <a:p>
            <a:r>
              <a:rPr lang="zh-CN" altLang="en-US" sz="3200" dirty="0"/>
              <a:t>实现并评估多种轻量化策略在前端、后端与地图管理模块中的作用效果；</a:t>
            </a:r>
          </a:p>
          <a:p>
            <a:r>
              <a:rPr lang="zh-CN" altLang="en-US" sz="3200" dirty="0"/>
              <a:t>在 </a:t>
            </a:r>
            <a:r>
              <a:rPr lang="en-US" altLang="zh-CN" sz="3200" dirty="0"/>
              <a:t>Jetson Nano </a:t>
            </a:r>
            <a:r>
              <a:rPr lang="zh-CN" altLang="en-US" sz="3200" dirty="0"/>
              <a:t>等限算力平台上完成端到端部署与性能验证，为轻量化 </a:t>
            </a:r>
            <a:r>
              <a:rPr lang="en-US" altLang="zh-CN" sz="3200" dirty="0"/>
              <a:t>VI-SLAM </a:t>
            </a:r>
            <a:r>
              <a:rPr lang="zh-CN" altLang="en-US" sz="3200" dirty="0"/>
              <a:t>的工程应用提供实验依据。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picture 2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238" name="textbox 238"/>
          <p:cNvSpPr/>
          <p:nvPr/>
        </p:nvSpPr>
        <p:spPr>
          <a:xfrm>
            <a:off x="2602129" y="3957716"/>
            <a:ext cx="14720569" cy="578294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500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2000"/>
              </a:lnSpc>
              <a:spcBef>
                <a:spcPts val="1"/>
              </a:spcBef>
              <a:tabLst/>
            </a:pPr>
            <a:r>
              <a:rPr sz="9700" b="1" kern="0" spc="-5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精准与轻量，并行不悖</a:t>
            </a:r>
            <a:endParaRPr sz="9700" dirty="0">
              <a:latin typeface="SimHei"/>
              <a:ea typeface="SimHei"/>
              <a:cs typeface="SimHei"/>
            </a:endParaRPr>
          </a:p>
          <a:p>
            <a:pPr marL="330834" algn="l" rtl="0" eaLnBrk="0">
              <a:lnSpc>
                <a:spcPct val="92000"/>
              </a:lnSpc>
              <a:spcBef>
                <a:spcPts val="1859"/>
              </a:spcBef>
              <a:tabLst/>
            </a:pPr>
            <a:r>
              <a:rPr sz="3200" b="1" kern="0" spc="100" dirty="0" err="1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通过智能的系统设计，在嵌入式设备上释放</a:t>
            </a:r>
            <a:r>
              <a:rPr sz="3200" b="1" kern="0" spc="0" dirty="0" err="1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SLAM</a:t>
            </a:r>
            <a:r>
              <a:rPr sz="3200" b="1" kern="0" spc="100" dirty="0" err="1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的全部潜力</a:t>
            </a:r>
            <a:r>
              <a:rPr sz="3200" b="1" kern="0" spc="10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。</a:t>
            </a:r>
            <a:endParaRPr sz="32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0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1000"/>
              </a:lnSpc>
              <a:tabLst/>
            </a:pPr>
            <a:endParaRPr sz="3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83000"/>
              </a:lnSpc>
              <a:spcBef>
                <a:spcPts val="1"/>
              </a:spcBef>
              <a:tabLst/>
            </a:pPr>
            <a:endParaRPr lang="en-US" sz="1300" kern="0" spc="10" dirty="0">
              <a:solidFill>
                <a:srgbClr val="FFFFFF">
                  <a:alpha val="100000"/>
                </a:srgbClr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8493536" y="-22357"/>
            <a:ext cx="8920353" cy="9787927"/>
            <a:chOff x="6068322" y="-1"/>
            <a:chExt cx="6123678" cy="6870701"/>
          </a:xfrm>
        </p:grpSpPr>
        <p:sp>
          <p:nvSpPr>
            <p:cNvPr id="16" name="Freeform 9"/>
            <p:cNvSpPr/>
            <p:nvPr>
              <p:custDataLst>
                <p:tags r:id="rId2"/>
              </p:custDataLst>
            </p:nvPr>
          </p:nvSpPr>
          <p:spPr bwMode="auto">
            <a:xfrm flipH="1">
              <a:off x="6081406" y="-1"/>
              <a:ext cx="6110594" cy="6861185"/>
            </a:xfrm>
            <a:custGeom>
              <a:avLst/>
              <a:gdLst>
                <a:gd name="T0" fmla="*/ 1837 w 2732"/>
                <a:gd name="T1" fmla="*/ 1404 h 3072"/>
                <a:gd name="T2" fmla="*/ 2412 w 2732"/>
                <a:gd name="T3" fmla="*/ 0 h 3072"/>
                <a:gd name="T4" fmla="*/ 0 w 2732"/>
                <a:gd name="T5" fmla="*/ 0 h 3072"/>
                <a:gd name="T6" fmla="*/ 0 w 2732"/>
                <a:gd name="T7" fmla="*/ 3072 h 3072"/>
                <a:gd name="T8" fmla="*/ 2732 w 2732"/>
                <a:gd name="T9" fmla="*/ 3072 h 3072"/>
                <a:gd name="T10" fmla="*/ 1837 w 2732"/>
                <a:gd name="T11" fmla="*/ 1404 h 3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32" h="3072">
                  <a:moveTo>
                    <a:pt x="1837" y="1404"/>
                  </a:moveTo>
                  <a:cubicBezTo>
                    <a:pt x="1837" y="857"/>
                    <a:pt x="2057" y="361"/>
                    <a:pt x="24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72"/>
                    <a:pt x="0" y="3072"/>
                    <a:pt x="0" y="3072"/>
                  </a:cubicBezTo>
                  <a:cubicBezTo>
                    <a:pt x="2732" y="3072"/>
                    <a:pt x="2732" y="3072"/>
                    <a:pt x="2732" y="3072"/>
                  </a:cubicBezTo>
                  <a:cubicBezTo>
                    <a:pt x="2193" y="2713"/>
                    <a:pt x="1837" y="2100"/>
                    <a:pt x="1837" y="1404"/>
                  </a:cubicBezTo>
                  <a:close/>
                </a:path>
              </a:pathLst>
            </a:cu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130048" tIns="65024" rIns="130048" bIns="65024" numCol="1" anchor="t" anchorCtr="0" compatLnSpc="1"/>
            <a:lstStyle/>
            <a:p>
              <a:endParaRPr lang="zh-CN" altLang="en-US" sz="2560">
                <a:cs typeface="+mn-ea"/>
                <a:sym typeface="+mn-lt"/>
              </a:endParaRPr>
            </a:p>
          </p:txBody>
        </p:sp>
        <p:sp>
          <p:nvSpPr>
            <p:cNvPr id="17" name="Freeform 10"/>
            <p:cNvSpPr/>
            <p:nvPr/>
          </p:nvSpPr>
          <p:spPr bwMode="auto">
            <a:xfrm flipH="1">
              <a:off x="6068322" y="4407192"/>
              <a:ext cx="1831869" cy="2463508"/>
            </a:xfrm>
            <a:custGeom>
              <a:avLst/>
              <a:gdLst>
                <a:gd name="T0" fmla="*/ 611 w 819"/>
                <a:gd name="T1" fmla="*/ 1103 h 1103"/>
                <a:gd name="T2" fmla="*/ 819 w 819"/>
                <a:gd name="T3" fmla="*/ 1103 h 1103"/>
                <a:gd name="T4" fmla="*/ 0 w 819"/>
                <a:gd name="T5" fmla="*/ 0 h 1103"/>
                <a:gd name="T6" fmla="*/ 611 w 819"/>
                <a:gd name="T7" fmla="*/ 1103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9" h="1103">
                  <a:moveTo>
                    <a:pt x="611" y="1103"/>
                  </a:moveTo>
                  <a:cubicBezTo>
                    <a:pt x="819" y="1103"/>
                    <a:pt x="819" y="1103"/>
                    <a:pt x="819" y="1103"/>
                  </a:cubicBezTo>
                  <a:cubicBezTo>
                    <a:pt x="430" y="846"/>
                    <a:pt x="136" y="457"/>
                    <a:pt x="0" y="0"/>
                  </a:cubicBezTo>
                  <a:cubicBezTo>
                    <a:pt x="81" y="432"/>
                    <a:pt x="301" y="816"/>
                    <a:pt x="611" y="1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6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11"/>
            <p:cNvSpPr/>
            <p:nvPr/>
          </p:nvSpPr>
          <p:spPr bwMode="auto">
            <a:xfrm flipH="1">
              <a:off x="6190458" y="-1"/>
              <a:ext cx="1905620" cy="4407193"/>
            </a:xfrm>
            <a:custGeom>
              <a:avLst/>
              <a:gdLst>
                <a:gd name="T0" fmla="*/ 852 w 852"/>
                <a:gd name="T1" fmla="*/ 0 h 1973"/>
                <a:gd name="T2" fmla="*/ 575 w 852"/>
                <a:gd name="T3" fmla="*/ 0 h 1973"/>
                <a:gd name="T4" fmla="*/ 0 w 852"/>
                <a:gd name="T5" fmla="*/ 1404 h 1973"/>
                <a:gd name="T6" fmla="*/ 82 w 852"/>
                <a:gd name="T7" fmla="*/ 1973 h 1973"/>
                <a:gd name="T8" fmla="*/ 48 w 852"/>
                <a:gd name="T9" fmla="*/ 1604 h 1973"/>
                <a:gd name="T10" fmla="*/ 852 w 852"/>
                <a:gd name="T11" fmla="*/ 0 h 1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2" h="1973">
                  <a:moveTo>
                    <a:pt x="852" y="0"/>
                  </a:moveTo>
                  <a:cubicBezTo>
                    <a:pt x="575" y="0"/>
                    <a:pt x="575" y="0"/>
                    <a:pt x="575" y="0"/>
                  </a:cubicBezTo>
                  <a:cubicBezTo>
                    <a:pt x="220" y="361"/>
                    <a:pt x="0" y="857"/>
                    <a:pt x="0" y="1404"/>
                  </a:cubicBezTo>
                  <a:cubicBezTo>
                    <a:pt x="0" y="1602"/>
                    <a:pt x="29" y="1792"/>
                    <a:pt x="82" y="1973"/>
                  </a:cubicBezTo>
                  <a:cubicBezTo>
                    <a:pt x="60" y="1853"/>
                    <a:pt x="48" y="1730"/>
                    <a:pt x="48" y="1604"/>
                  </a:cubicBezTo>
                  <a:cubicBezTo>
                    <a:pt x="48" y="948"/>
                    <a:pt x="364" y="365"/>
                    <a:pt x="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6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9" name="图片 28"/>
          <p:cNvPicPr/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" y="66259"/>
            <a:ext cx="3495748" cy="1104338"/>
          </a:xfrm>
          <a:prstGeom prst="rect">
            <a:avLst/>
          </a:prstGeom>
        </p:spPr>
      </p:pic>
      <p:sp>
        <p:nvSpPr>
          <p:cNvPr id="14" name="文本框 3"/>
          <p:cNvSpPr txBox="1"/>
          <p:nvPr/>
        </p:nvSpPr>
        <p:spPr>
          <a:xfrm>
            <a:off x="1648567" y="3716707"/>
            <a:ext cx="8179210" cy="225625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 defTabSz="1733946">
              <a:lnSpc>
                <a:spcPct val="130000"/>
              </a:lnSpc>
            </a:pPr>
            <a:r>
              <a:rPr lang="zh-CN" altLang="en-US" sz="5689" b="1" spc="427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汇报完毕  </a:t>
            </a:r>
            <a:endParaRPr lang="en-US" altLang="zh-CN" sz="5689" b="1" spc="427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  <a:p>
            <a:pPr algn="ctr" defTabSz="1733946">
              <a:lnSpc>
                <a:spcPct val="130000"/>
              </a:lnSpc>
            </a:pPr>
            <a:r>
              <a:rPr lang="zh-CN" altLang="en-US" sz="5689" b="1" spc="427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谢谢评委老师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912"/>
    </mc:Choice>
    <mc:Fallback xmlns="">
      <p:transition advClick="0" advTm="491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6"/>
          <p:cNvSpPr/>
          <p:nvPr/>
        </p:nvSpPr>
        <p:spPr>
          <a:xfrm>
            <a:off x="0" y="0"/>
            <a:ext cx="17475200" cy="9753600"/>
          </a:xfrm>
          <a:prstGeom prst="rect">
            <a:avLst/>
          </a:prstGeom>
          <a:solidFill>
            <a:srgbClr val="F0F3F8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2" name="group 2"/>
          <p:cNvGrpSpPr/>
          <p:nvPr/>
        </p:nvGrpSpPr>
        <p:grpSpPr>
          <a:xfrm rot="21600000">
            <a:off x="7575499" y="3363628"/>
            <a:ext cx="8936903" cy="5634359"/>
            <a:chOff x="0" y="0"/>
            <a:chExt cx="8936903" cy="563435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90804"/>
              <a:ext cx="8864644" cy="5543556"/>
            </a:xfrm>
            <a:prstGeom prst="rect">
              <a:avLst/>
            </a:prstGeom>
          </p:spPr>
        </p:pic>
        <p:sp>
          <p:nvSpPr>
            <p:cNvPr id="10" name="textbox 10"/>
            <p:cNvSpPr/>
            <p:nvPr/>
          </p:nvSpPr>
          <p:spPr>
            <a:xfrm>
              <a:off x="266727" y="-12700"/>
              <a:ext cx="8682990" cy="4186554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73942"/>
                </a:lnSpc>
                <a:tabLst/>
              </a:pPr>
              <a:endParaRPr sz="1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endParaRPr>
            </a:p>
            <a:p>
              <a:pPr marL="6419215" algn="l" rtl="0" eaLnBrk="0">
                <a:lnSpc>
                  <a:spcPct val="85000"/>
                </a:lnSpc>
                <a:tabLst/>
              </a:pPr>
              <a:r>
                <a:rPr sz="2300" kern="0" spc="30" dirty="0" err="1">
                  <a:solidFill>
                    <a:srgbClr val="000000">
                      <a:alpha val="100000"/>
                    </a:srgbClr>
                  </a:solidFill>
                  <a:latin typeface="Times New Roman" panose="02020603050405020304" pitchFamily="18" charset="0"/>
                  <a:ea typeface="SimHei"/>
                  <a:cs typeface="Times New Roman" panose="02020603050405020304" pitchFamily="18" charset="0"/>
                </a:rPr>
                <a:t>有限的</a:t>
              </a:r>
              <a:r>
                <a:rPr sz="2300" kern="0" spc="0" dirty="0" err="1">
                  <a:solidFill>
                    <a:srgbClr val="000000">
                      <a:alpha val="100000"/>
                    </a:srgbClr>
                  </a:solidFill>
                  <a:latin typeface="Times New Roman" panose="02020603050405020304" pitchFamily="18" charset="0"/>
                  <a:ea typeface="SimSun"/>
                  <a:cs typeface="Times New Roman" panose="02020603050405020304" pitchFamily="18" charset="0"/>
                </a:rPr>
                <a:t>CPU</a:t>
              </a:r>
              <a:r>
                <a:rPr sz="2300" kern="0" spc="30" dirty="0" err="1">
                  <a:solidFill>
                    <a:srgbClr val="000000">
                      <a:alpha val="100000"/>
                    </a:srgbClr>
                  </a:solidFill>
                  <a:latin typeface="Times New Roman" panose="02020603050405020304" pitchFamily="18" charset="0"/>
                  <a:ea typeface="SimHei"/>
                  <a:cs typeface="Times New Roman" panose="02020603050405020304" pitchFamily="18" charset="0"/>
                </a:rPr>
                <a:t>算力</a:t>
              </a:r>
              <a:endParaRPr sz="2300" dirty="0"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endParaRPr>
            </a:p>
            <a:p>
              <a:pPr marL="6413500" indent="19050" algn="l" rtl="0" eaLnBrk="0">
                <a:lnSpc>
                  <a:spcPct val="131000"/>
                </a:lnSpc>
                <a:spcBef>
                  <a:spcPts val="28"/>
                </a:spcBef>
                <a:tabLst/>
              </a:pPr>
              <a:r>
                <a:rPr sz="2300" kern="0" spc="1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 pitchFamily="18" charset="0"/>
                  <a:ea typeface="SimHei"/>
                  <a:cs typeface="Times New Roman" panose="02020603050405020304" pitchFamily="18" charset="0"/>
                </a:rPr>
                <a:t>紧张的内存容量</a:t>
              </a:r>
              <a:r>
                <a:rPr sz="2300" kern="0" spc="2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 pitchFamily="18" charset="0"/>
                  <a:ea typeface="SimHei"/>
                  <a:cs typeface="Times New Roman" panose="02020603050405020304" pitchFamily="18" charset="0"/>
                </a:rPr>
                <a:t>  </a:t>
              </a:r>
              <a:r>
                <a:rPr sz="2300" kern="0" spc="4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 pitchFamily="18" charset="0"/>
                  <a:ea typeface="SimHei"/>
                  <a:cs typeface="Times New Roman" panose="02020603050405020304" pitchFamily="18" charset="0"/>
                </a:rPr>
                <a:t>严格的功耗预算</a:t>
              </a:r>
              <a:endParaRPr sz="2300" dirty="0"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endParaRPr>
            </a:p>
            <a:p>
              <a:pPr algn="l" rtl="0" eaLnBrk="0">
                <a:lnSpc>
                  <a:spcPct val="101000"/>
                </a:lnSpc>
                <a:tabLst/>
              </a:pPr>
              <a:endParaRPr sz="1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endParaRPr>
            </a:p>
            <a:p>
              <a:pPr algn="l" rtl="0" eaLnBrk="0">
                <a:lnSpc>
                  <a:spcPct val="101000"/>
                </a:lnSpc>
                <a:tabLst/>
              </a:pPr>
              <a:endParaRPr sz="1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endParaRPr>
            </a:p>
            <a:p>
              <a:pPr algn="l" rtl="0" eaLnBrk="0">
                <a:lnSpc>
                  <a:spcPct val="101000"/>
                </a:lnSpc>
                <a:tabLst/>
              </a:pPr>
              <a:endParaRPr sz="1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endParaRPr>
            </a:p>
            <a:p>
              <a:pPr algn="l" rtl="0" eaLnBrk="0">
                <a:lnSpc>
                  <a:spcPct val="101000"/>
                </a:lnSpc>
                <a:tabLst/>
              </a:pPr>
              <a:endParaRPr sz="1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endParaRPr>
            </a:p>
            <a:p>
              <a:pPr algn="l" rtl="0" eaLnBrk="0">
                <a:lnSpc>
                  <a:spcPct val="101000"/>
                </a:lnSpc>
                <a:tabLst/>
              </a:pPr>
              <a:endParaRPr sz="1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endParaRPr>
            </a:p>
            <a:p>
              <a:pPr algn="l" rtl="0" eaLnBrk="0">
                <a:lnSpc>
                  <a:spcPct val="101000"/>
                </a:lnSpc>
                <a:tabLst/>
              </a:pPr>
              <a:endParaRPr sz="1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endParaRPr>
            </a:p>
            <a:p>
              <a:pPr algn="l" rtl="0" eaLnBrk="0">
                <a:lnSpc>
                  <a:spcPct val="102000"/>
                </a:lnSpc>
                <a:tabLst/>
              </a:pPr>
              <a:endParaRPr sz="1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endParaRPr>
            </a:p>
            <a:p>
              <a:pPr algn="l" rtl="0" eaLnBrk="0">
                <a:lnSpc>
                  <a:spcPct val="102000"/>
                </a:lnSpc>
                <a:tabLst/>
              </a:pPr>
              <a:endParaRPr sz="1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endParaRPr>
            </a:p>
            <a:p>
              <a:pPr algn="l" rtl="0" eaLnBrk="0">
                <a:lnSpc>
                  <a:spcPct val="102000"/>
                </a:lnSpc>
                <a:tabLst/>
              </a:pPr>
              <a:endParaRPr sz="1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endParaRPr>
            </a:p>
            <a:p>
              <a:pPr algn="l" rtl="0" eaLnBrk="0">
                <a:lnSpc>
                  <a:spcPct val="102000"/>
                </a:lnSpc>
                <a:tabLst/>
              </a:pPr>
              <a:endParaRPr sz="1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endParaRPr>
            </a:p>
            <a:p>
              <a:pPr algn="l" rtl="0" eaLnBrk="0">
                <a:lnSpc>
                  <a:spcPct val="102000"/>
                </a:lnSpc>
                <a:tabLst/>
              </a:pPr>
              <a:endParaRPr sz="1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endParaRPr>
            </a:p>
            <a:p>
              <a:pPr algn="l" rtl="0" eaLnBrk="0">
                <a:lnSpc>
                  <a:spcPct val="102000"/>
                </a:lnSpc>
                <a:tabLst/>
              </a:pPr>
              <a:endParaRPr sz="1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endParaRPr>
            </a:p>
            <a:p>
              <a:pPr algn="l" rtl="0" eaLnBrk="0">
                <a:lnSpc>
                  <a:spcPct val="102000"/>
                </a:lnSpc>
                <a:tabLst/>
              </a:pPr>
              <a:endParaRPr sz="1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endParaRPr>
            </a:p>
            <a:p>
              <a:pPr algn="l" rtl="0" eaLnBrk="0">
                <a:lnSpc>
                  <a:spcPct val="102000"/>
                </a:lnSpc>
                <a:tabLst/>
              </a:pPr>
              <a:endParaRPr sz="1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endParaRPr>
            </a:p>
            <a:p>
              <a:pPr algn="l" rtl="0" eaLnBrk="0">
                <a:lnSpc>
                  <a:spcPct val="102000"/>
                </a:lnSpc>
                <a:tabLst/>
              </a:pPr>
              <a:endParaRPr sz="1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endParaRPr>
            </a:p>
            <a:p>
              <a:pPr algn="l" rtl="0" eaLnBrk="0">
                <a:lnSpc>
                  <a:spcPct val="102000"/>
                </a:lnSpc>
                <a:tabLst/>
              </a:pPr>
              <a:endParaRPr sz="1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endParaRPr>
            </a:p>
            <a:p>
              <a:pPr algn="l" rtl="0" eaLnBrk="0">
                <a:lnSpc>
                  <a:spcPct val="104000"/>
                </a:lnSpc>
                <a:tabLst/>
              </a:pPr>
              <a:endParaRPr sz="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endParaRPr>
            </a:p>
            <a:p>
              <a:pPr algn="r" rtl="0" eaLnBrk="0">
                <a:lnSpc>
                  <a:spcPct val="97000"/>
                </a:lnSpc>
                <a:spcBef>
                  <a:spcPts val="2"/>
                </a:spcBef>
                <a:tabLst/>
              </a:pPr>
              <a:r>
                <a:rPr sz="2500" kern="0" spc="-10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 pitchFamily="18" charset="0"/>
                  <a:ea typeface="SimSun"/>
                  <a:cs typeface="Times New Roman" panose="02020603050405020304" pitchFamily="18" charset="0"/>
                </a:rPr>
                <a:t>Jetson N</a:t>
              </a:r>
              <a:r>
                <a:rPr sz="2500" kern="0" spc="-11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 pitchFamily="18" charset="0"/>
                  <a:ea typeface="SimSun"/>
                  <a:cs typeface="Times New Roman" panose="02020603050405020304" pitchFamily="18" charset="0"/>
                </a:rPr>
                <a:t>ano</a:t>
              </a:r>
              <a:r>
                <a:rPr sz="2500" kern="0" spc="-46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 pitchFamily="18" charset="0"/>
                  <a:ea typeface="SimSun"/>
                  <a:cs typeface="Times New Roman" panose="02020603050405020304" pitchFamily="18" charset="0"/>
                </a:rPr>
                <a:t> </a:t>
              </a:r>
              <a:r>
                <a:rPr sz="2500" kern="0" spc="-11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 pitchFamily="18" charset="0"/>
                  <a:ea typeface="SimHei"/>
                  <a:cs typeface="Times New Roman" panose="02020603050405020304" pitchFamily="18" charset="0"/>
                </a:rPr>
                <a:t>(边缘设备)</a:t>
              </a:r>
              <a:endParaRPr sz="2500" dirty="0"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textbox 12"/>
          <p:cNvSpPr/>
          <p:nvPr/>
        </p:nvSpPr>
        <p:spPr>
          <a:xfrm>
            <a:off x="814619" y="874204"/>
            <a:ext cx="15775210" cy="522738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marL="12700" eaLnBrk="0">
              <a:lnSpc>
                <a:spcPct val="96000"/>
              </a:lnSpc>
              <a:spcBef>
                <a:spcPts val="1"/>
              </a:spcBef>
            </a:pPr>
            <a:r>
              <a:rPr lang="zh-CN" altLang="en-US" sz="3600" b="1" kern="0" spc="140" dirty="0">
                <a:solidFill>
                  <a:srgbClr val="204060">
                    <a:alpha val="100000"/>
                  </a:srgbClr>
                </a:solidFill>
                <a:latin typeface="SimHei"/>
                <a:ea typeface="SimHei"/>
              </a:rPr>
              <a:t>项目</a:t>
            </a:r>
            <a:r>
              <a:rPr sz="3600" b="1" kern="0" spc="140" dirty="0" err="1">
                <a:solidFill>
                  <a:srgbClr val="204060">
                    <a:alpha val="100000"/>
                  </a:srgbClr>
                </a:solidFill>
                <a:latin typeface="SimHei"/>
                <a:ea typeface="SimHei"/>
              </a:rPr>
              <a:t>目标</a:t>
            </a:r>
            <a:r>
              <a:rPr sz="3600" b="1" kern="0" spc="140" dirty="0">
                <a:solidFill>
                  <a:srgbClr val="204060">
                    <a:alpha val="100000"/>
                  </a:srgbClr>
                </a:solidFill>
                <a:latin typeface="SimHei"/>
                <a:ea typeface="SimHei"/>
              </a:rPr>
              <a:t>：</a:t>
            </a:r>
            <a:r>
              <a:rPr lang="zh-CN" altLang="en-US" sz="3600" b="1" kern="0" spc="140" dirty="0">
                <a:solidFill>
                  <a:srgbClr val="204060">
                    <a:alpha val="100000"/>
                  </a:srgbClr>
                </a:solidFill>
                <a:latin typeface="SimHei"/>
                <a:ea typeface="SimHei"/>
              </a:rPr>
              <a:t>设计一套资源受限下的轻量化视觉</a:t>
            </a:r>
            <a:r>
              <a:rPr lang="en-US" altLang="zh-CN" sz="3600" b="1" kern="0" spc="140" dirty="0">
                <a:solidFill>
                  <a:srgbClr val="204060">
                    <a:alpha val="100000"/>
                  </a:srgbClr>
                </a:solidFill>
                <a:latin typeface="SimHei"/>
                <a:ea typeface="SimHei"/>
              </a:rPr>
              <a:t>SLAM</a:t>
            </a:r>
            <a:r>
              <a:rPr lang="zh-CN" altLang="en-US" sz="3600" b="1" kern="0" spc="140" dirty="0">
                <a:solidFill>
                  <a:srgbClr val="204060">
                    <a:alpha val="100000"/>
                  </a:srgbClr>
                </a:solidFill>
                <a:latin typeface="SimHei"/>
                <a:ea typeface="SimHei"/>
              </a:rPr>
              <a:t>系统</a:t>
            </a:r>
            <a:endParaRPr sz="3600" b="1" kern="0" spc="140" dirty="0">
              <a:solidFill>
                <a:srgbClr val="204060">
                  <a:alpha val="100000"/>
                </a:srgbClr>
              </a:solidFill>
              <a:latin typeface="SimHei"/>
              <a:ea typeface="SimHei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127256" y="3098816"/>
            <a:ext cx="2362122" cy="104773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178108" y="5156240"/>
            <a:ext cx="2260591" cy="1079431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2501924" y="7200887"/>
            <a:ext cx="1593912" cy="1314492"/>
          </a:xfrm>
          <a:prstGeom prst="rect">
            <a:avLst/>
          </a:prstGeom>
        </p:spPr>
      </p:pic>
      <p:sp>
        <p:nvSpPr>
          <p:cNvPr id="20" name="textbox 20"/>
          <p:cNvSpPr/>
          <p:nvPr/>
        </p:nvSpPr>
        <p:spPr>
          <a:xfrm>
            <a:off x="824386" y="2065759"/>
            <a:ext cx="5167629" cy="44894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583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6000"/>
              </a:lnSpc>
              <a:tabLst/>
            </a:pPr>
            <a:r>
              <a:rPr sz="2900" b="1" kern="0" spc="-20" dirty="0">
                <a:solidFill>
                  <a:srgbClr val="20507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VI-SLAM:</a:t>
            </a:r>
            <a:r>
              <a:rPr sz="2900" kern="0" spc="-20" dirty="0">
                <a:solidFill>
                  <a:srgbClr val="20507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</a:t>
            </a:r>
            <a:r>
              <a:rPr sz="2900" b="1" kern="0" spc="-20" dirty="0">
                <a:solidFill>
                  <a:srgbClr val="20508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现代自主技术的引擎</a:t>
            </a:r>
            <a:endParaRPr sz="2900" dirty="0">
              <a:latin typeface="SimHei"/>
              <a:ea typeface="SimHei"/>
              <a:cs typeface="SimHei"/>
            </a:endParaRPr>
          </a:p>
        </p:txBody>
      </p:sp>
      <p:sp>
        <p:nvSpPr>
          <p:cNvPr id="22" name="textbox 22"/>
          <p:cNvSpPr/>
          <p:nvPr/>
        </p:nvSpPr>
        <p:spPr>
          <a:xfrm>
            <a:off x="9314310" y="2121444"/>
            <a:ext cx="5119370" cy="4476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7142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5000"/>
              </a:lnSpc>
              <a:tabLst/>
            </a:pPr>
            <a:r>
              <a:rPr sz="2900" b="1" kern="0" spc="-50" dirty="0">
                <a:solidFill>
                  <a:srgbClr val="20507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核心挑战：性能与便携性的鸿沟</a:t>
            </a:r>
            <a:endParaRPr sz="2900" dirty="0">
              <a:latin typeface="SimHei"/>
              <a:ea typeface="SimHei"/>
              <a:cs typeface="SimHei"/>
            </a:endParaRPr>
          </a:p>
        </p:txBody>
      </p:sp>
      <p:sp>
        <p:nvSpPr>
          <p:cNvPr id="24" name="textbox 24"/>
          <p:cNvSpPr/>
          <p:nvPr/>
        </p:nvSpPr>
        <p:spPr>
          <a:xfrm>
            <a:off x="2463885" y="4342766"/>
            <a:ext cx="1837054" cy="3175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marL="12700" algn="l" rtl="0" eaLnBrk="0">
              <a:lnSpc>
                <a:spcPct val="96000"/>
              </a:lnSpc>
              <a:tabLst/>
            </a:pPr>
            <a:r>
              <a:rPr sz="2000" b="1" kern="0" spc="20" dirty="0" err="1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无人机自主飞行</a:t>
            </a:r>
            <a:endParaRPr sz="2000" b="1" kern="0" spc="20" dirty="0">
              <a:solidFill>
                <a:srgbClr val="000000">
                  <a:alpha val="100000"/>
                </a:srgbClr>
              </a:solidFill>
              <a:latin typeface="SimHei"/>
              <a:ea typeface="SimHei"/>
            </a:endParaRPr>
          </a:p>
        </p:txBody>
      </p:sp>
      <p:sp>
        <p:nvSpPr>
          <p:cNvPr id="26" name="textbox 26"/>
          <p:cNvSpPr/>
          <p:nvPr/>
        </p:nvSpPr>
        <p:spPr>
          <a:xfrm>
            <a:off x="2391150" y="8711597"/>
            <a:ext cx="1837054" cy="3175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37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6000"/>
              </a:lnSpc>
              <a:tabLst/>
            </a:pPr>
            <a:r>
              <a:rPr sz="2000" b="1" kern="0" spc="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移动机器人导航</a:t>
            </a:r>
            <a:endParaRPr sz="2000" dirty="0">
              <a:latin typeface="SimHei"/>
              <a:ea typeface="SimHei"/>
              <a:cs typeface="SimHei"/>
            </a:endParaRPr>
          </a:p>
        </p:txBody>
      </p:sp>
      <p:sp>
        <p:nvSpPr>
          <p:cNvPr id="28" name="textbox 28"/>
          <p:cNvSpPr/>
          <p:nvPr/>
        </p:nvSpPr>
        <p:spPr>
          <a:xfrm>
            <a:off x="2463885" y="6473657"/>
            <a:ext cx="1974814" cy="3175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marL="12700" algn="l" rtl="0" eaLnBrk="0">
              <a:lnSpc>
                <a:spcPct val="96000"/>
              </a:lnSpc>
              <a:tabLst/>
            </a:pPr>
            <a:r>
              <a:rPr sz="2000" b="1" kern="0" spc="20" dirty="0" err="1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增强</a:t>
            </a:r>
            <a:r>
              <a:rPr sz="2000" b="1" kern="0" spc="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/虚拟现实</a:t>
            </a:r>
          </a:p>
        </p:txBody>
      </p:sp>
      <p:sp>
        <p:nvSpPr>
          <p:cNvPr id="30" name="textbox 30"/>
          <p:cNvSpPr/>
          <p:nvPr/>
        </p:nvSpPr>
        <p:spPr>
          <a:xfrm>
            <a:off x="11186614" y="3493639"/>
            <a:ext cx="1189989" cy="3625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263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96000"/>
              </a:lnSpc>
              <a:tabLst/>
            </a:pPr>
            <a:r>
              <a:rPr sz="2300" b="1" kern="0" spc="-30" dirty="0">
                <a:solidFill>
                  <a:srgbClr val="A0603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性能鸿沟</a:t>
            </a:r>
            <a:endParaRPr sz="2300" dirty="0">
              <a:latin typeface="SimHei"/>
              <a:ea typeface="SimHei"/>
              <a:cs typeface="SimHei"/>
            </a:endParaRPr>
          </a:p>
        </p:txBody>
      </p:sp>
      <p:sp>
        <p:nvSpPr>
          <p:cNvPr id="32" name="textbox 32"/>
          <p:cNvSpPr/>
          <p:nvPr/>
        </p:nvSpPr>
        <p:spPr>
          <a:xfrm>
            <a:off x="13951035" y="3350928"/>
            <a:ext cx="205740" cy="12299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ts val="2334"/>
              </a:lnSpc>
              <a:tabLst/>
            </a:pPr>
            <a:r>
              <a:rPr sz="1500" kern="0" spc="-100" dirty="0">
                <a:solidFill>
                  <a:srgbClr val="2050A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●</a:t>
            </a:r>
            <a:endParaRPr sz="1500" dirty="0">
              <a:latin typeface="SimHei"/>
              <a:ea typeface="SimHei"/>
              <a:cs typeface="SimHei"/>
            </a:endParaRPr>
          </a:p>
          <a:p>
            <a:pPr marL="12700" algn="l" rtl="0" eaLnBrk="0">
              <a:lnSpc>
                <a:spcPct val="229000"/>
              </a:lnSpc>
              <a:spcBef>
                <a:spcPts val="6"/>
              </a:spcBef>
              <a:tabLst/>
            </a:pPr>
            <a:r>
              <a:rPr sz="1300" kern="0" spc="-110" dirty="0">
                <a:solidFill>
                  <a:srgbClr val="2050A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●</a:t>
            </a:r>
            <a:r>
              <a:rPr sz="1300" kern="0" spc="0" dirty="0">
                <a:solidFill>
                  <a:srgbClr val="2050A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1300" kern="0" spc="-110" dirty="0">
                <a:solidFill>
                  <a:srgbClr val="2050A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●</a:t>
            </a:r>
            <a:endParaRPr sz="1300" dirty="0">
              <a:latin typeface="SimHei"/>
              <a:ea typeface="SimHei"/>
              <a:cs typeface="SimHei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A44093F-EFFF-080B-1F57-CAE4D133C9AE}"/>
              </a:ext>
            </a:extLst>
          </p:cNvPr>
          <p:cNvSpPr txBox="1"/>
          <p:nvPr/>
        </p:nvSpPr>
        <p:spPr>
          <a:xfrm>
            <a:off x="7667625" y="7237794"/>
            <a:ext cx="23214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kern="0" spc="-11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高性能服务器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38" name="textbox 38"/>
          <p:cNvSpPr/>
          <p:nvPr/>
        </p:nvSpPr>
        <p:spPr>
          <a:xfrm>
            <a:off x="1036002" y="892255"/>
            <a:ext cx="12263119" cy="35909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4672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7000"/>
              </a:lnSpc>
              <a:tabLst/>
            </a:pPr>
            <a:r>
              <a:rPr sz="4000" b="1" kern="0" spc="60" dirty="0">
                <a:solidFill>
                  <a:srgbClr val="30508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基本原理：光流法如何让像素讲述运动的故事</a:t>
            </a:r>
            <a:endParaRPr sz="40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2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ts val="3066"/>
              </a:lnSpc>
              <a:spcBef>
                <a:spcPts val="661"/>
              </a:spcBef>
              <a:tabLst/>
            </a:pP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Frame  t                                           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                            Frame</a:t>
            </a:r>
            <a:r>
              <a:rPr sz="2200" kern="0" spc="2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t+dt</a:t>
            </a:r>
            <a:endParaRPr sz="22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6469379" algn="l" rtl="0" eaLnBrk="0">
              <a:lnSpc>
                <a:spcPts val="2726"/>
              </a:lnSpc>
              <a:spcBef>
                <a:spcPts val="607"/>
              </a:spcBef>
              <a:tabLst/>
            </a:pPr>
            <a:r>
              <a:rPr lang="zh-CN" altLang="en-US" sz="2000" kern="0" spc="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运动向量</a:t>
            </a:r>
            <a:r>
              <a:rPr lang="zh-CN" altLang="en-US" sz="2000" kern="0" spc="-8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lang="en-US" altLang="zh-CN" sz="2000" kern="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(</a:t>
            </a:r>
            <a:r>
              <a:rPr lang="en-US" sz="2000" kern="0" spc="0" dirty="0" err="1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dx</a:t>
            </a:r>
            <a:r>
              <a:rPr lang="en-US" sz="2000" kern="0" spc="20" dirty="0" err="1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,</a:t>
            </a:r>
            <a:r>
              <a:rPr lang="en-US" sz="2000" kern="0" spc="0" dirty="0" err="1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dy</a:t>
            </a:r>
            <a:r>
              <a:rPr lang="en-US" sz="2000" kern="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)</a:t>
            </a:r>
            <a:endParaRPr lang="en-US" sz="2000" dirty="0">
              <a:latin typeface="Arial"/>
              <a:ea typeface="Arial"/>
              <a:cs typeface="Arial"/>
            </a:endParaRPr>
          </a:p>
          <a:p>
            <a:pPr marL="2932429" algn="l" rtl="0" eaLnBrk="0">
              <a:lnSpc>
                <a:spcPct val="79000"/>
              </a:lnSpc>
              <a:spcBef>
                <a:spcPts val="72"/>
              </a:spcBef>
              <a:tabLst/>
            </a:pP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I(x,y,t)</a:t>
            </a:r>
            <a:endParaRPr sz="2000" dirty="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40" name="textbox 40"/>
          <p:cNvSpPr/>
          <p:nvPr/>
        </p:nvSpPr>
        <p:spPr>
          <a:xfrm>
            <a:off x="7670795" y="6662449"/>
            <a:ext cx="3529329" cy="19431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4475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7145" algn="l" rtl="0" eaLnBrk="0">
              <a:lnSpc>
                <a:spcPct val="97000"/>
              </a:lnSpc>
              <a:tabLst/>
            </a:pPr>
            <a:r>
              <a:rPr sz="2600" b="1" kern="0" spc="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小运动</a:t>
            </a:r>
            <a:endParaRPr sz="2600" dirty="0">
              <a:latin typeface="SimHei"/>
              <a:ea typeface="SimHei"/>
              <a:cs typeface="SimHei"/>
            </a:endParaRPr>
          </a:p>
          <a:p>
            <a:pPr marL="12700" algn="l" rtl="0" eaLnBrk="0">
              <a:lnSpc>
                <a:spcPct val="85000"/>
              </a:lnSpc>
              <a:spcBef>
                <a:spcPts val="1271"/>
              </a:spcBef>
              <a:tabLst/>
            </a:pPr>
            <a:r>
              <a:rPr sz="2000" kern="0" spc="1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相邻帧之间，点的位置变化非</a:t>
            </a:r>
            <a:endParaRPr sz="2000" dirty="0">
              <a:latin typeface="SimHei"/>
              <a:ea typeface="SimHei"/>
              <a:cs typeface="SimHei"/>
            </a:endParaRPr>
          </a:p>
          <a:p>
            <a:pPr marL="12700" algn="l" rtl="0" eaLnBrk="0">
              <a:lnSpc>
                <a:spcPts val="2894"/>
              </a:lnSpc>
              <a:tabLst/>
            </a:pPr>
            <a:r>
              <a:rPr sz="2000" kern="0" spc="1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常微小。这使得灰度对位置</a:t>
            </a:r>
            <a:endParaRPr sz="2000" dirty="0">
              <a:latin typeface="SimHei"/>
              <a:ea typeface="SimHei"/>
              <a:cs typeface="SimHei"/>
            </a:endParaRPr>
          </a:p>
          <a:p>
            <a:pPr marL="12700" algn="l" rtl="0" eaLnBrk="0">
              <a:lnSpc>
                <a:spcPct val="115000"/>
              </a:lnSpc>
              <a:spcBef>
                <a:spcPts val="333"/>
              </a:spcBef>
              <a:tabLst/>
            </a:pPr>
            <a:r>
              <a:rPr sz="2000" kern="0" spc="1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的偏导数可以用前后帧</a:t>
            </a:r>
            <a:r>
              <a:rPr sz="2000" kern="0" spc="1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的灰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 </a:t>
            </a:r>
            <a:r>
              <a:rPr sz="2000" kern="0" spc="9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度变化来近似。</a:t>
            </a:r>
            <a:endParaRPr sz="2000" dirty="0">
              <a:latin typeface="SimHei"/>
              <a:ea typeface="SimHei"/>
              <a:cs typeface="SimHei"/>
            </a:endParaRPr>
          </a:p>
        </p:txBody>
      </p:sp>
      <p:sp>
        <p:nvSpPr>
          <p:cNvPr id="42" name="textbox 42"/>
          <p:cNvSpPr/>
          <p:nvPr/>
        </p:nvSpPr>
        <p:spPr>
          <a:xfrm>
            <a:off x="13061895" y="6658466"/>
            <a:ext cx="3280409" cy="19589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404"/>
              </a:lnSpc>
              <a:tabLst/>
            </a:pPr>
            <a:endParaRPr sz="1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  <a:p>
            <a:pPr marL="17145" algn="l" rtl="0" eaLnBrk="0">
              <a:lnSpc>
                <a:spcPct val="98000"/>
              </a:lnSpc>
              <a:tabLst/>
            </a:pPr>
            <a:r>
              <a:rPr sz="2600" b="1" kern="0" spc="7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空间一致</a:t>
            </a:r>
            <a:endParaRPr sz="2600" dirty="0">
              <a:latin typeface="Times New Roman" panose="02020603050405020304" pitchFamily="18" charset="0"/>
              <a:ea typeface="SimHei"/>
              <a:cs typeface="Times New Roman" panose="02020603050405020304" pitchFamily="18" charset="0"/>
            </a:endParaRPr>
          </a:p>
          <a:p>
            <a:pPr algn="l" rtl="0" eaLnBrk="0">
              <a:lnSpc>
                <a:spcPct val="112000"/>
              </a:lnSpc>
              <a:tabLst/>
            </a:pPr>
            <a:endParaRPr sz="7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  <a:p>
            <a:pPr marL="12700" algn="l" rtl="0" eaLnBrk="0">
              <a:lnSpc>
                <a:spcPct val="114000"/>
              </a:lnSpc>
              <a:spcBef>
                <a:spcPts val="7"/>
              </a:spcBef>
              <a:tabLst/>
            </a:pPr>
            <a:r>
              <a:rPr sz="2000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邻近的点在图像中也相邻，</a:t>
            </a:r>
            <a:r>
              <a:rPr sz="20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 </a:t>
            </a:r>
            <a:r>
              <a:rPr sz="22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并且运动相似。这为</a:t>
            </a:r>
            <a:r>
              <a:rPr sz="22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SimSun"/>
                <a:cs typeface="Times New Roman" panose="02020603050405020304" pitchFamily="18" charset="0"/>
              </a:rPr>
              <a:t>Lu</a:t>
            </a:r>
            <a:r>
              <a:rPr sz="2200"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SimSun"/>
                <a:cs typeface="Times New Roman" panose="02020603050405020304" pitchFamily="18" charset="0"/>
              </a:rPr>
              <a:t>cas-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SimSun"/>
                <a:cs typeface="Times New Roman" panose="02020603050405020304" pitchFamily="18" charset="0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Kanade</a:t>
            </a:r>
            <a:r>
              <a:rPr sz="2000" kern="0" spc="23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 </a:t>
            </a:r>
            <a:r>
              <a:rPr sz="2000" kern="0" spc="11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等方法提供了求解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  </a:t>
            </a:r>
            <a:r>
              <a:rPr sz="2000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约束。</a:t>
            </a:r>
            <a:endParaRPr sz="2000" dirty="0">
              <a:latin typeface="Times New Roman" panose="02020603050405020304" pitchFamily="18" charset="0"/>
              <a:ea typeface="SimHei"/>
              <a:cs typeface="Times New Roman" panose="02020603050405020304" pitchFamily="18" charset="0"/>
            </a:endParaRPr>
          </a:p>
        </p:txBody>
      </p:sp>
      <p:sp>
        <p:nvSpPr>
          <p:cNvPr id="44" name="textbox 44"/>
          <p:cNvSpPr/>
          <p:nvPr/>
        </p:nvSpPr>
        <p:spPr>
          <a:xfrm>
            <a:off x="2273230" y="6656109"/>
            <a:ext cx="3524884" cy="122110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4475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7145" algn="l" rtl="0" eaLnBrk="0">
              <a:lnSpc>
                <a:spcPct val="97000"/>
              </a:lnSpc>
              <a:tabLst/>
            </a:pPr>
            <a:r>
              <a:rPr sz="2600" b="1" kern="0" spc="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亮度恒定</a:t>
            </a:r>
            <a:endParaRPr sz="26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13000"/>
              </a:lnSpc>
              <a:tabLst/>
            </a:pPr>
            <a:endParaRPr sz="7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113000"/>
              </a:lnSpc>
              <a:tabLst/>
            </a:pPr>
            <a:r>
              <a:rPr sz="2000" kern="0" spc="1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同一空间点在不同图像中</a:t>
            </a:r>
            <a:r>
              <a:rPr sz="2000" kern="0" spc="1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的亮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000" kern="0" spc="9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度保持不变。</a:t>
            </a:r>
            <a:endParaRPr sz="2000" dirty="0">
              <a:latin typeface="SimHei"/>
              <a:ea typeface="SimHei"/>
              <a:cs typeface="SimHei"/>
            </a:endParaRPr>
          </a:p>
        </p:txBody>
      </p:sp>
      <p:pic>
        <p:nvPicPr>
          <p:cNvPr id="46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41347" y="6610307"/>
            <a:ext cx="927234" cy="958876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1874572" y="6642104"/>
            <a:ext cx="901545" cy="89538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6413573" y="6730959"/>
            <a:ext cx="958864" cy="723912"/>
          </a:xfrm>
          <a:prstGeom prst="rect">
            <a:avLst/>
          </a:prstGeom>
        </p:spPr>
      </p:pic>
      <p:pic>
        <p:nvPicPr>
          <p:cNvPr id="3" name="图片 2" descr="雪地上&#10;&#10;AI 生成的内容可能不正确。">
            <a:extLst>
              <a:ext uri="{FF2B5EF4-FFF2-40B4-BE49-F238E27FC236}">
                <a16:creationId xmlns:a16="http://schemas.microsoft.com/office/drawing/2014/main" id="{76051D91-A035-6DE5-5BE7-00E6041BD2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5459" y="3867950"/>
            <a:ext cx="689603" cy="375047"/>
          </a:xfrm>
          <a:prstGeom prst="rect">
            <a:avLst/>
          </a:prstGeom>
        </p:spPr>
      </p:pic>
      <p:pic>
        <p:nvPicPr>
          <p:cNvPr id="5" name="图片 4" descr="卡通人物&#10;&#10;AI 生成的内容可能不正确。">
            <a:extLst>
              <a:ext uri="{FF2B5EF4-FFF2-40B4-BE49-F238E27FC236}">
                <a16:creationId xmlns:a16="http://schemas.microsoft.com/office/drawing/2014/main" id="{0558130C-CBCA-4869-5CFD-9FA8EB29B8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5459" y="3925885"/>
            <a:ext cx="272265" cy="259175"/>
          </a:xfrm>
          <a:prstGeom prst="rect">
            <a:avLst/>
          </a:prstGeom>
        </p:spPr>
      </p:pic>
      <p:pic>
        <p:nvPicPr>
          <p:cNvPr id="7" name="图片 6" descr="图片包含 游戏机, 台球&#10;&#10;AI 生成的内容可能不正确。">
            <a:extLst>
              <a:ext uri="{FF2B5EF4-FFF2-40B4-BE49-F238E27FC236}">
                <a16:creationId xmlns:a16="http://schemas.microsoft.com/office/drawing/2014/main" id="{5ED9AB8E-EF07-511F-DD88-469D7E866C6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7153"/>
          <a:stretch>
            <a:fillRect/>
          </a:stretch>
        </p:blipFill>
        <p:spPr>
          <a:xfrm>
            <a:off x="12188824" y="6947545"/>
            <a:ext cx="287297" cy="326381"/>
          </a:xfrm>
          <a:prstGeom prst="rect">
            <a:avLst/>
          </a:prstGeom>
        </p:spPr>
      </p:pic>
      <p:pic>
        <p:nvPicPr>
          <p:cNvPr id="4" name="图片 3" descr="文本&#10;&#10;AI 生成的内容可能不正确。">
            <a:extLst>
              <a:ext uri="{FF2B5EF4-FFF2-40B4-BE49-F238E27FC236}">
                <a16:creationId xmlns:a16="http://schemas.microsoft.com/office/drawing/2014/main" id="{0C9DB653-5454-B824-8912-D8283CAE58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6417" y="3987390"/>
            <a:ext cx="1028571" cy="7047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graphicFrame>
        <p:nvGraphicFramePr>
          <p:cNvPr id="56" name="table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466133"/>
              </p:ext>
            </p:extLst>
          </p:nvPr>
        </p:nvGraphicFramePr>
        <p:xfrm>
          <a:off x="2476586" y="4032029"/>
          <a:ext cx="13654402" cy="4029074"/>
        </p:xfrm>
        <a:graphic>
          <a:graphicData uri="http://schemas.openxmlformats.org/drawingml/2006/table">
            <a:tbl>
              <a:tblPr/>
              <a:tblGrid>
                <a:gridCol w="4148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5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00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493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377"/>
                        </a:lnSpc>
                        <a:tabLst/>
                      </a:pPr>
                      <a:endParaRPr sz="100" b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4444" algn="l" rtl="0" eaLnBrk="0">
                        <a:lnSpc>
                          <a:spcPct val="95000"/>
                        </a:lnSpc>
                        <a:tabLst/>
                      </a:pPr>
                      <a:r>
                        <a:rPr sz="2600" b="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核心方法</a:t>
                      </a:r>
                      <a:endParaRPr sz="2600" b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algn="l" rtl="0" eaLnBrk="0">
                        <a:lnSpc>
                          <a:spcPct val="86000"/>
                        </a:lnSpc>
                        <a:spcBef>
                          <a:spcPts val="583"/>
                        </a:spcBef>
                        <a:tabLst/>
                      </a:pPr>
                      <a:r>
                        <a:rPr sz="2100" b="0" kern="0" spc="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优化式</a:t>
                      </a:r>
                      <a:endParaRPr sz="2100" b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113664" algn="l" rtl="0" eaLnBrk="0">
                        <a:lnSpc>
                          <a:spcPts val="2921"/>
                        </a:lnSpc>
                        <a:tabLst/>
                      </a:pPr>
                      <a:r>
                        <a:rPr sz="2100" b="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sz="2100" b="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Optimization</a:t>
                      </a:r>
                      <a:r>
                        <a:rPr sz="2100" b="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sz="2100" b="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based</a:t>
                      </a:r>
                      <a:r>
                        <a:rPr sz="2100" b="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)</a:t>
                      </a:r>
                      <a:endParaRPr sz="2100" b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377"/>
                        </a:lnSpc>
                        <a:tabLst/>
                      </a:pPr>
                      <a:endParaRPr sz="100" b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1228089" algn="l" rtl="0" eaLnBrk="0">
                        <a:lnSpc>
                          <a:spcPct val="95000"/>
                        </a:lnSpc>
                        <a:tabLst/>
                      </a:pPr>
                      <a:r>
                        <a:rPr sz="2600" b="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核心方法</a:t>
                      </a:r>
                      <a:endParaRPr sz="2600" b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1223010" algn="l" rtl="0" eaLnBrk="0">
                        <a:lnSpc>
                          <a:spcPct val="85000"/>
                        </a:lnSpc>
                        <a:spcBef>
                          <a:spcPts val="583"/>
                        </a:spcBef>
                        <a:tabLst/>
                      </a:pPr>
                      <a:r>
                        <a:rPr sz="2100" b="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优化式</a:t>
                      </a:r>
                      <a:endParaRPr sz="2100" b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1305560" algn="l" rtl="0" eaLnBrk="0">
                        <a:lnSpc>
                          <a:spcPts val="2896"/>
                        </a:lnSpc>
                        <a:tabLst/>
                      </a:pPr>
                      <a:r>
                        <a:rPr sz="2100" b="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sz="2100" b="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Optimization</a:t>
                      </a:r>
                      <a:r>
                        <a:rPr sz="2100" b="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sz="2100" b="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based</a:t>
                      </a:r>
                      <a:r>
                        <a:rPr sz="2100" b="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)</a:t>
                      </a:r>
                      <a:endParaRPr sz="2100" b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377"/>
                        </a:lnSpc>
                        <a:tabLst/>
                      </a:pPr>
                      <a:endParaRPr sz="100" b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1220469" algn="l" rtl="0" eaLnBrk="0">
                        <a:lnSpc>
                          <a:spcPct val="95000"/>
                        </a:lnSpc>
                        <a:tabLst/>
                      </a:pPr>
                      <a:r>
                        <a:rPr sz="2600" b="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核心方法</a:t>
                      </a:r>
                      <a:endParaRPr sz="2600" b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1215389" algn="l" rtl="0" eaLnBrk="0">
                        <a:lnSpc>
                          <a:spcPct val="86000"/>
                        </a:lnSpc>
                        <a:spcBef>
                          <a:spcPts val="583"/>
                        </a:spcBef>
                        <a:tabLst/>
                      </a:pPr>
                      <a:r>
                        <a:rPr sz="2100" b="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优化式</a:t>
                      </a:r>
                      <a:endParaRPr sz="2100" b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1285239" algn="l" rtl="0" eaLnBrk="0">
                        <a:lnSpc>
                          <a:spcPts val="2921"/>
                        </a:lnSpc>
                        <a:tabLst/>
                      </a:pPr>
                      <a:r>
                        <a:rPr sz="2100" b="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sz="2100" b="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Optimization</a:t>
                      </a:r>
                      <a:r>
                        <a:rPr sz="2100" b="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sz="2100" b="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based</a:t>
                      </a:r>
                      <a:r>
                        <a:rPr sz="2100" b="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)</a:t>
                      </a:r>
                      <a:endParaRPr sz="2100" b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889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69000"/>
                        </a:lnSpc>
                        <a:tabLst/>
                      </a:pPr>
                      <a:endParaRPr sz="1000" b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4444" algn="l" rtl="0" eaLnBrk="0">
                        <a:lnSpc>
                          <a:spcPct val="96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2600" b="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传感器支持</a:t>
                      </a:r>
                      <a:endParaRPr sz="2600" b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algn="l" rtl="0" eaLnBrk="0">
                        <a:lnSpc>
                          <a:spcPct val="101000"/>
                        </a:lnSpc>
                        <a:tabLst/>
                      </a:pPr>
                      <a:endParaRPr sz="600" b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algn="l" rtl="0" eaLnBrk="0">
                        <a:lnSpc>
                          <a:spcPct val="98000"/>
                        </a:lnSpc>
                        <a:tabLst/>
                      </a:pPr>
                      <a:r>
                        <a:rPr sz="2100" b="0" kern="0" spc="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单目/双目+</a:t>
                      </a:r>
                      <a:r>
                        <a:rPr sz="2100" b="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IMU</a:t>
                      </a:r>
                      <a:endParaRPr sz="2100" b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63000"/>
                        </a:lnSpc>
                        <a:tabLst/>
                      </a:pPr>
                      <a:endParaRPr sz="1000" b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algn="l" rtl="0" eaLnBrk="0">
                        <a:lnSpc>
                          <a:spcPct val="9359"/>
                        </a:lnSpc>
                        <a:tabLst/>
                      </a:pPr>
                      <a:endParaRPr sz="100" b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1223010" algn="l" rtl="0" eaLnBrk="0">
                        <a:lnSpc>
                          <a:spcPct val="96000"/>
                        </a:lnSpc>
                        <a:tabLst/>
                      </a:pPr>
                      <a:r>
                        <a:rPr sz="2600" b="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传感器支持</a:t>
                      </a:r>
                      <a:endParaRPr sz="2600" b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algn="l" rtl="0" eaLnBrk="0">
                        <a:lnSpc>
                          <a:spcPct val="114000"/>
                        </a:lnSpc>
                        <a:tabLst/>
                      </a:pPr>
                      <a:endParaRPr sz="500" b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1223010" algn="l" rtl="0" eaLnBrk="0">
                        <a:lnSpc>
                          <a:spcPct val="98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2100" b="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单目/双目/RGB</a:t>
                      </a:r>
                      <a:r>
                        <a:rPr sz="2100" b="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-D+IMU</a:t>
                      </a:r>
                      <a:endParaRPr sz="2100" b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69000"/>
                        </a:lnSpc>
                        <a:tabLst/>
                      </a:pPr>
                      <a:endParaRPr sz="1000" b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1220469" algn="l" rtl="0" eaLnBrk="0">
                        <a:lnSpc>
                          <a:spcPct val="96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2600" b="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传感器支持</a:t>
                      </a:r>
                      <a:endParaRPr sz="2600" b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1215389" algn="l" rtl="0" eaLnBrk="0">
                        <a:lnSpc>
                          <a:spcPct val="98000"/>
                        </a:lnSpc>
                        <a:spcBef>
                          <a:spcPts val="527"/>
                        </a:spcBef>
                        <a:tabLst/>
                      </a:pPr>
                      <a:r>
                        <a:rPr sz="2100" b="0" kern="0" spc="3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双目+</a:t>
                      </a:r>
                      <a:r>
                        <a:rPr sz="2100" b="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IMU</a:t>
                      </a:r>
                      <a:endParaRPr sz="2100" b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080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  <a:tabLst/>
                      </a:pPr>
                      <a:endParaRPr sz="1000" b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algn="l" rtl="0" eaLnBrk="0">
                        <a:lnSpc>
                          <a:spcPct val="102000"/>
                        </a:lnSpc>
                        <a:tabLst/>
                      </a:pPr>
                      <a:endParaRPr sz="1000" b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algn="l" rtl="0" eaLnBrk="0">
                        <a:lnSpc>
                          <a:spcPct val="7126"/>
                        </a:lnSpc>
                        <a:tabLst/>
                      </a:pPr>
                      <a:endParaRPr sz="100" b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4444" algn="l" rtl="0" eaLnBrk="0">
                        <a:lnSpc>
                          <a:spcPct val="96000"/>
                        </a:lnSpc>
                        <a:tabLst/>
                      </a:pPr>
                      <a:r>
                        <a:rPr sz="2600" b="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关键特性</a:t>
                      </a:r>
                      <a:endParaRPr sz="2600" b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algn="l" rtl="0" eaLnBrk="0">
                        <a:lnSpc>
                          <a:spcPct val="86000"/>
                        </a:lnSpc>
                        <a:spcBef>
                          <a:spcPts val="422"/>
                        </a:spcBef>
                        <a:tabLst/>
                      </a:pPr>
                      <a:r>
                        <a:rPr sz="2100" b="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IMU</a:t>
                      </a:r>
                      <a:r>
                        <a:rPr sz="2100" b="0" kern="0" spc="-2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2100" b="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预积分，多传感器融</a:t>
                      </a:r>
                      <a:endParaRPr sz="2100" b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algn="l" rtl="0" eaLnBrk="0">
                        <a:lnSpc>
                          <a:spcPts val="2636"/>
                        </a:lnSpc>
                        <a:tabLst/>
                      </a:pPr>
                      <a:r>
                        <a:rPr sz="2100" b="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合框架</a:t>
                      </a:r>
                      <a:endParaRPr sz="2100" b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  <a:tabLst/>
                      </a:pPr>
                      <a:endParaRPr sz="1000" b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algn="l" rtl="0" eaLnBrk="0">
                        <a:lnSpc>
                          <a:spcPct val="102000"/>
                        </a:lnSpc>
                        <a:tabLst/>
                      </a:pPr>
                      <a:endParaRPr sz="1000" b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algn="l" rtl="0" eaLnBrk="0">
                        <a:lnSpc>
                          <a:spcPct val="7126"/>
                        </a:lnSpc>
                        <a:tabLst/>
                      </a:pPr>
                      <a:endParaRPr sz="100" b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1228089" algn="l" rtl="0" eaLnBrk="0">
                        <a:lnSpc>
                          <a:spcPct val="96000"/>
                        </a:lnSpc>
                        <a:tabLst/>
                      </a:pPr>
                      <a:r>
                        <a:rPr sz="2600" b="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关键特性</a:t>
                      </a:r>
                      <a:endParaRPr sz="2600" b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1223010" algn="l" rtl="0" eaLnBrk="0">
                        <a:lnSpc>
                          <a:spcPct val="86000"/>
                        </a:lnSpc>
                        <a:spcBef>
                          <a:spcPts val="429"/>
                        </a:spcBef>
                        <a:tabLst/>
                      </a:pPr>
                      <a:r>
                        <a:rPr sz="2100" b="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多地图系统，高召回率位</a:t>
                      </a:r>
                      <a:endParaRPr sz="2100" b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1223010" algn="l" rtl="0" eaLnBrk="0">
                        <a:lnSpc>
                          <a:spcPts val="2629"/>
                        </a:lnSpc>
                        <a:tabLst/>
                      </a:pPr>
                      <a:r>
                        <a:rPr sz="2100" b="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置识别</a:t>
                      </a:r>
                      <a:endParaRPr sz="2100" b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  <a:tabLst/>
                      </a:pPr>
                      <a:endParaRPr sz="1000" b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algn="l" rtl="0" eaLnBrk="0">
                        <a:lnSpc>
                          <a:spcPct val="102000"/>
                        </a:lnSpc>
                        <a:tabLst/>
                      </a:pPr>
                      <a:endParaRPr sz="1000" b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algn="l" rtl="0" eaLnBrk="0">
                        <a:lnSpc>
                          <a:spcPct val="7126"/>
                        </a:lnSpc>
                        <a:tabLst/>
                      </a:pPr>
                      <a:endParaRPr sz="100" b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1220469" algn="l" rtl="0" eaLnBrk="0">
                        <a:lnSpc>
                          <a:spcPct val="96000"/>
                        </a:lnSpc>
                        <a:tabLst/>
                      </a:pPr>
                      <a:r>
                        <a:rPr sz="2600" b="0" kern="0" spc="-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关键特性</a:t>
                      </a:r>
                      <a:endParaRPr sz="2600" b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1215389" algn="l" rtl="0" eaLnBrk="0">
                        <a:lnSpc>
                          <a:spcPct val="93000"/>
                        </a:lnSpc>
                        <a:spcBef>
                          <a:spcPts val="539"/>
                        </a:spcBef>
                        <a:tabLst/>
                      </a:pPr>
                      <a:r>
                        <a:rPr sz="2100" b="0" kern="0" spc="7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提取</a:t>
                      </a:r>
                      <a:r>
                        <a:rPr sz="2100" b="0" kern="0" spc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VIO</a:t>
                      </a:r>
                      <a:r>
                        <a:rPr sz="2100" b="0" kern="0" spc="7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信息用于后续离</a:t>
                      </a:r>
                      <a:r>
                        <a:rPr sz="2100" b="0" kern="0" spc="11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线建图</a:t>
                      </a:r>
                      <a:endParaRPr sz="2100" b="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8" name="textbox 58"/>
          <p:cNvSpPr/>
          <p:nvPr/>
        </p:nvSpPr>
        <p:spPr>
          <a:xfrm>
            <a:off x="1050666" y="1002703"/>
            <a:ext cx="12365355" cy="25812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700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5000"/>
              </a:lnSpc>
              <a:spcBef>
                <a:spcPts val="1"/>
              </a:spcBef>
              <a:tabLst/>
            </a:pPr>
            <a:r>
              <a:rPr sz="5100" b="1" kern="0" spc="0" dirty="0">
                <a:solidFill>
                  <a:srgbClr val="20509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现有技术版图：</a:t>
            </a:r>
            <a:r>
              <a:rPr sz="5100" b="1" kern="0" spc="0" dirty="0">
                <a:solidFill>
                  <a:srgbClr val="20508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现代</a:t>
            </a:r>
            <a:r>
              <a:rPr sz="5100" b="1" kern="0" spc="0" dirty="0">
                <a:solidFill>
                  <a:srgbClr val="20508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VI-SLAM</a:t>
            </a:r>
            <a:r>
              <a:rPr sz="5100" b="1" kern="0" spc="0" dirty="0">
                <a:solidFill>
                  <a:srgbClr val="20508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系统巡礼</a:t>
            </a:r>
            <a:endParaRPr sz="51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0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9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82000"/>
              </a:lnSpc>
              <a:spcBef>
                <a:spcPts val="1"/>
              </a:spcBef>
              <a:tabLst/>
            </a:pPr>
            <a:r>
              <a:rPr sz="3600" b="1" kern="0" spc="-50" dirty="0">
                <a:solidFill>
                  <a:srgbClr val="204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VINS-Fusion               </a:t>
            </a:r>
            <a:r>
              <a:rPr sz="3600" b="1" kern="0" spc="-60" dirty="0">
                <a:solidFill>
                  <a:srgbClr val="204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ORB-SLAM3                       </a:t>
            </a:r>
            <a:r>
              <a:rPr sz="3600" b="1" kern="0" spc="-60" dirty="0">
                <a:solidFill>
                  <a:srgbClr val="205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Basalt</a:t>
            </a:r>
            <a:endParaRPr sz="3600" dirty="0">
              <a:latin typeface="Arial"/>
              <a:ea typeface="Arial"/>
              <a:cs typeface="Arial"/>
            </a:endParaRPr>
          </a:p>
        </p:txBody>
      </p:sp>
      <p:sp>
        <p:nvSpPr>
          <p:cNvPr id="60" name="textbox 60"/>
          <p:cNvSpPr/>
          <p:nvPr/>
        </p:nvSpPr>
        <p:spPr>
          <a:xfrm>
            <a:off x="10992011" y="9306907"/>
            <a:ext cx="6409726" cy="2872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1908"/>
              </a:lnSpc>
              <a:tabLst/>
            </a:pP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[Source:'Comparison</a:t>
            </a:r>
            <a:r>
              <a:rPr sz="1400" kern="0" spc="3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of</a:t>
            </a:r>
            <a:r>
              <a:rPr sz="1400" kern="0" spc="3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1400" kern="0" spc="3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open-source</a:t>
            </a:r>
            <a:r>
              <a:rPr sz="1400" kern="0" spc="3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Visual</a:t>
            </a:r>
            <a:r>
              <a:rPr sz="1400" kern="0" spc="3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SLAM</a:t>
            </a:r>
            <a:r>
              <a:rPr sz="1400" kern="0" spc="3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-10" dirty="0" err="1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approaches'paper</a:t>
            </a: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]</a:t>
            </a:r>
            <a:endParaRPr sz="14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 62"/>
          <p:cNvSpPr/>
          <p:nvPr/>
        </p:nvSpPr>
        <p:spPr>
          <a:xfrm>
            <a:off x="0" y="0"/>
            <a:ext cx="17475200" cy="9753600"/>
          </a:xfrm>
          <a:prstGeom prst="rect">
            <a:avLst/>
          </a:prstGeom>
          <a:solidFill>
            <a:srgbClr val="EFF2F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4" name="group 4"/>
          <p:cNvGrpSpPr/>
          <p:nvPr/>
        </p:nvGrpSpPr>
        <p:grpSpPr>
          <a:xfrm rot="21600000">
            <a:off x="4165563" y="2451079"/>
            <a:ext cx="9302748" cy="3829068"/>
            <a:chOff x="0" y="0"/>
            <a:chExt cx="9302748" cy="3829068"/>
          </a:xfrm>
        </p:grpSpPr>
        <p:pic>
          <p:nvPicPr>
            <p:cNvPr id="64" name="picture 6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9302748" cy="3829068"/>
            </a:xfrm>
            <a:prstGeom prst="rect">
              <a:avLst/>
            </a:prstGeom>
          </p:spPr>
        </p:pic>
        <p:sp>
          <p:nvSpPr>
            <p:cNvPr id="66" name="textbox 66"/>
            <p:cNvSpPr/>
            <p:nvPr/>
          </p:nvSpPr>
          <p:spPr>
            <a:xfrm>
              <a:off x="241389" y="7514"/>
              <a:ext cx="6264275" cy="3761104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3341"/>
                </a:lnSpc>
                <a:tabLst/>
              </a:pPr>
              <a:endParaRPr sz="100" dirty="0">
                <a:latin typeface="Arial"/>
                <a:ea typeface="Arial"/>
                <a:cs typeface="Arial"/>
              </a:endParaRPr>
            </a:p>
            <a:p>
              <a:pPr marL="12700" algn="l" rtl="0" eaLnBrk="0">
                <a:lnSpc>
                  <a:spcPts val="1378"/>
                </a:lnSpc>
                <a:tabLst/>
              </a:pPr>
              <a:r>
                <a:rPr sz="1100" kern="0" spc="-10" dirty="0">
                  <a:solidFill>
                    <a:srgbClr val="000000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▲</a:t>
              </a:r>
              <a:endParaRPr sz="1100" dirty="0">
                <a:latin typeface="SimSun"/>
                <a:ea typeface="SimSun"/>
                <a:cs typeface="SimSun"/>
              </a:endParaRPr>
            </a:p>
            <a:p>
              <a:pPr marL="4838065" algn="l" rtl="0" eaLnBrk="0">
                <a:lnSpc>
                  <a:spcPct val="96000"/>
                </a:lnSpc>
                <a:spcBef>
                  <a:spcPts val="11"/>
                </a:spcBef>
                <a:tabLst/>
              </a:pPr>
              <a:r>
                <a:rPr sz="2000" kern="0" spc="40" dirty="0">
                  <a:solidFill>
                    <a:srgbClr val="20305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回环检测</a:t>
              </a:r>
              <a:endParaRPr sz="2000" dirty="0">
                <a:latin typeface="SimHei"/>
                <a:ea typeface="SimHei"/>
                <a:cs typeface="SimHei"/>
              </a:endParaRPr>
            </a:p>
            <a:p>
              <a:pPr algn="r" rtl="0" eaLnBrk="0">
                <a:lnSpc>
                  <a:spcPct val="81000"/>
                </a:lnSpc>
                <a:spcBef>
                  <a:spcPts val="1563"/>
                </a:spcBef>
                <a:tabLst/>
              </a:pPr>
              <a:endParaRPr lang="en-US" sz="2000" kern="0" spc="-20" dirty="0">
                <a:solidFill>
                  <a:srgbClr val="204050">
                    <a:alpha val="100000"/>
                  </a:srgbClr>
                </a:solidFill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17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17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17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17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18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marL="1133475" algn="l" rtl="0" eaLnBrk="0">
                <a:lnSpc>
                  <a:spcPct val="95000"/>
                </a:lnSpc>
                <a:spcBef>
                  <a:spcPts val="609"/>
                </a:spcBef>
                <a:tabLst/>
              </a:pPr>
              <a:r>
                <a:rPr sz="2000" b="1" kern="0" spc="20" dirty="0">
                  <a:solidFill>
                    <a:srgbClr val="20406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新关键帧</a:t>
              </a:r>
              <a:endParaRPr sz="2000" dirty="0">
                <a:latin typeface="SimHei"/>
                <a:ea typeface="SimHei"/>
                <a:cs typeface="SimHei"/>
              </a:endParaRPr>
            </a:p>
            <a:p>
              <a:pPr algn="l" rtl="0" eaLnBrk="0">
                <a:lnSpc>
                  <a:spcPct val="111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11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12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12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12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12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12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1000"/>
                </a:lnSpc>
                <a:tabLst/>
              </a:pPr>
              <a:endParaRPr sz="500" dirty="0">
                <a:latin typeface="Arial"/>
                <a:ea typeface="Arial"/>
                <a:cs typeface="Arial"/>
              </a:endParaRPr>
            </a:p>
            <a:p>
              <a:pPr marL="3428365" algn="l" rtl="0" eaLnBrk="0">
                <a:lnSpc>
                  <a:spcPct val="96000"/>
                </a:lnSpc>
                <a:spcBef>
                  <a:spcPts val="1"/>
                </a:spcBef>
                <a:tabLst/>
              </a:pPr>
              <a:r>
                <a:rPr sz="2000" kern="0" spc="140" dirty="0">
                  <a:solidFill>
                    <a:srgbClr val="00000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运行时间/距离</a:t>
              </a:r>
              <a:endParaRPr sz="2000" dirty="0">
                <a:latin typeface="SimHei"/>
                <a:ea typeface="SimHei"/>
                <a:cs typeface="SimHei"/>
              </a:endParaRPr>
            </a:p>
          </p:txBody>
        </p:sp>
      </p:grpSp>
      <p:sp>
        <p:nvSpPr>
          <p:cNvPr id="68" name="textbox 68"/>
          <p:cNvSpPr/>
          <p:nvPr/>
        </p:nvSpPr>
        <p:spPr>
          <a:xfrm>
            <a:off x="3493357" y="511063"/>
            <a:ext cx="10290175" cy="13836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6194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7000"/>
              </a:lnSpc>
              <a:tabLst/>
            </a:pPr>
            <a:r>
              <a:rPr sz="3900" b="1" kern="0" spc="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性能瓶颈：为何强大的系统难以“轻装上阵”?</a:t>
            </a:r>
            <a:endParaRPr sz="39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87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0000"/>
              </a:lnSpc>
              <a:tabLst/>
            </a:pPr>
            <a:endParaRPr sz="700" dirty="0">
              <a:latin typeface="Arial"/>
              <a:ea typeface="Arial"/>
              <a:cs typeface="Arial"/>
            </a:endParaRPr>
          </a:p>
          <a:p>
            <a:pPr marL="530859" algn="l" rtl="0" eaLnBrk="0">
              <a:lnSpc>
                <a:spcPct val="92000"/>
              </a:lnSpc>
              <a:spcBef>
                <a:spcPts val="2"/>
              </a:spcBef>
              <a:tabLst/>
            </a:pPr>
            <a:r>
              <a:rPr sz="2800" b="1" kern="0" spc="-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在大规模或长时间运行时，计算与内存开销成为主</a:t>
            </a:r>
            <a:r>
              <a:rPr sz="2800" b="1" kern="0" spc="-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要瓶颈。</a:t>
            </a:r>
            <a:endParaRPr sz="2800" dirty="0">
              <a:latin typeface="SimHei"/>
              <a:ea typeface="SimHei"/>
              <a:cs typeface="SimHei"/>
            </a:endParaRPr>
          </a:p>
        </p:txBody>
      </p:sp>
      <p:sp>
        <p:nvSpPr>
          <p:cNvPr id="70" name="textbox 70"/>
          <p:cNvSpPr/>
          <p:nvPr/>
        </p:nvSpPr>
        <p:spPr>
          <a:xfrm>
            <a:off x="6321847" y="7780499"/>
            <a:ext cx="4798059" cy="13938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728"/>
              </a:lnSpc>
              <a:tabLst/>
            </a:pPr>
            <a:endParaRPr sz="1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  <a:p>
            <a:pPr marL="12700" algn="l" rtl="0" eaLnBrk="0">
              <a:lnSpc>
                <a:spcPct val="91000"/>
              </a:lnSpc>
              <a:tabLst/>
            </a:pPr>
            <a:r>
              <a:rPr sz="2000" b="1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地图点累积</a:t>
            </a:r>
            <a:r>
              <a:rPr sz="2000" b="1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(</a:t>
            </a:r>
            <a:r>
              <a:rPr sz="2000" b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Map</a:t>
            </a:r>
            <a:r>
              <a:rPr lang="en-US" sz="2000" b="1" kern="0" spc="26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 </a:t>
            </a:r>
            <a:r>
              <a:rPr sz="2000" b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Point</a:t>
            </a:r>
            <a:r>
              <a:rPr sz="2000" b="1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 </a:t>
            </a:r>
            <a:r>
              <a:rPr sz="2000" b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Accumulation</a:t>
            </a:r>
            <a:r>
              <a:rPr sz="2000" b="1" kern="0" spc="13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)</a:t>
            </a:r>
            <a:endParaRPr sz="2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  <a:p>
            <a:pPr marL="97789" algn="l" rtl="0" eaLnBrk="0">
              <a:lnSpc>
                <a:spcPct val="92000"/>
              </a:lnSpc>
              <a:spcBef>
                <a:spcPts val="969"/>
              </a:spcBef>
              <a:tabLst/>
            </a:pP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全局地图中的地图点数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量持续增长，导致</a:t>
            </a:r>
            <a:endParaRPr sz="2000" dirty="0">
              <a:latin typeface="Times New Roman" panose="02020603050405020304" pitchFamily="18" charset="0"/>
              <a:ea typeface="SimHei"/>
              <a:cs typeface="Times New Roman" panose="02020603050405020304" pitchFamily="18" charset="0"/>
            </a:endParaRPr>
          </a:p>
          <a:p>
            <a:pPr marL="116839" algn="l" rtl="0" eaLnBrk="0">
              <a:lnSpc>
                <a:spcPct val="92000"/>
              </a:lnSpc>
              <a:spcBef>
                <a:spcPts val="392"/>
              </a:spcBef>
              <a:tabLst/>
            </a:pP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内存消耗无限制地攀升，对资源受限的机</a:t>
            </a:r>
            <a:endParaRPr sz="2000" dirty="0">
              <a:latin typeface="Times New Roman" panose="02020603050405020304" pitchFamily="18" charset="0"/>
              <a:ea typeface="SimHei"/>
              <a:cs typeface="Times New Roman" panose="02020603050405020304" pitchFamily="18" charset="0"/>
            </a:endParaRPr>
          </a:p>
          <a:p>
            <a:pPr marL="1253489" algn="l" rtl="0" eaLnBrk="0">
              <a:lnSpc>
                <a:spcPct val="96000"/>
              </a:lnSpc>
              <a:spcBef>
                <a:spcPts val="497"/>
              </a:spcBef>
              <a:tabLst/>
            </a:pPr>
            <a:r>
              <a:rPr sz="2000" kern="0" spc="-10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器人构成巨大挑战。</a:t>
            </a:r>
            <a:endParaRPr sz="2000" dirty="0">
              <a:latin typeface="Times New Roman" panose="02020603050405020304" pitchFamily="18" charset="0"/>
              <a:ea typeface="SimHei"/>
              <a:cs typeface="Times New Roman" panose="02020603050405020304" pitchFamily="18" charset="0"/>
            </a:endParaRPr>
          </a:p>
        </p:txBody>
      </p:sp>
      <p:sp>
        <p:nvSpPr>
          <p:cNvPr id="72" name="textbox 72"/>
          <p:cNvSpPr/>
          <p:nvPr/>
        </p:nvSpPr>
        <p:spPr>
          <a:xfrm>
            <a:off x="11903601" y="7739808"/>
            <a:ext cx="4645025" cy="110363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4137"/>
              </a:lnSpc>
              <a:tabLst/>
            </a:pPr>
            <a:endParaRPr sz="1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800100" algn="l" rtl="0" eaLnBrk="0">
              <a:lnSpc>
                <a:spcPct val="91000"/>
              </a:lnSpc>
              <a:tabLst/>
            </a:pPr>
            <a:r>
              <a:rPr sz="2300" b="1" kern="0" spc="-10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回环检测(Loop Closure)</a:t>
            </a:r>
            <a:endParaRPr sz="23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2700" algn="l" rtl="0" eaLnBrk="0">
              <a:lnSpc>
                <a:spcPct val="92000"/>
              </a:lnSpc>
              <a:spcBef>
                <a:spcPts val="1031"/>
              </a:spcBef>
              <a:tabLst/>
            </a:pP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搜索和验证回环需要大量计算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资源，造成</a:t>
            </a:r>
            <a:endParaRPr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028700" algn="l" rtl="0" eaLnBrk="0">
              <a:lnSpc>
                <a:spcPct val="95000"/>
              </a:lnSpc>
              <a:spcBef>
                <a:spcPts val="442"/>
              </a:spcBef>
              <a:tabLst/>
            </a:pPr>
            <a:r>
              <a:rPr sz="2000" kern="0" spc="-9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周期性的高CPU负载。</a:t>
            </a:r>
            <a:endParaRPr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4" name="textbox 74"/>
          <p:cNvSpPr/>
          <p:nvPr/>
        </p:nvSpPr>
        <p:spPr>
          <a:xfrm>
            <a:off x="939873" y="7739808"/>
            <a:ext cx="4665345" cy="10788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536"/>
              </a:lnSpc>
              <a:tabLst/>
            </a:pPr>
            <a:endParaRPr sz="1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  <a:p>
            <a:pPr marL="162560" algn="l" rtl="0" eaLnBrk="0">
              <a:lnSpc>
                <a:spcPct val="89000"/>
              </a:lnSpc>
              <a:tabLst/>
            </a:pPr>
            <a:r>
              <a:rPr sz="2300" b="1"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后端优化</a:t>
            </a:r>
            <a:r>
              <a:rPr sz="2300" b="1"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(Back</a:t>
            </a:r>
            <a:r>
              <a:rPr sz="2300" b="1" kern="0" spc="-7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-end Optimization)</a:t>
            </a:r>
            <a:endParaRPr sz="23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  <a:p>
            <a:pPr marL="12700" indent="5714" algn="l" rtl="0" eaLnBrk="0">
              <a:lnSpc>
                <a:spcPct val="121000"/>
              </a:lnSpc>
              <a:spcBef>
                <a:spcPts val="28"/>
              </a:spcBef>
              <a:tabLst/>
            </a:pP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非线性优化的计算复杂度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高，尤其是在回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 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环或全局优化时，会引发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SimSun"/>
                <a:cs typeface="Times New Roman" panose="02020603050405020304" pitchFamily="18" charset="0"/>
              </a:rPr>
              <a:t>CPU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SimSun"/>
                <a:cs typeface="Times New Roman" panose="02020603050405020304" pitchFamily="18" charset="0"/>
              </a:rPr>
              <a:t> 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负载突增。</a:t>
            </a:r>
            <a:endParaRPr sz="2000" dirty="0">
              <a:latin typeface="Times New Roman" panose="02020603050405020304" pitchFamily="18" charset="0"/>
              <a:ea typeface="SimHei"/>
              <a:cs typeface="Times New Roman" panose="02020603050405020304" pitchFamily="18" charset="0"/>
            </a:endParaRPr>
          </a:p>
        </p:txBody>
      </p:sp>
      <p:sp>
        <p:nvSpPr>
          <p:cNvPr id="76" name="textbox 76"/>
          <p:cNvSpPr/>
          <p:nvPr/>
        </p:nvSpPr>
        <p:spPr>
          <a:xfrm>
            <a:off x="12060303" y="9436975"/>
            <a:ext cx="5414897" cy="1975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367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1000"/>
              </a:lnSpc>
              <a:tabLst/>
            </a:pPr>
            <a:r>
              <a:rPr sz="1500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[Source:MS-SLAM</a:t>
            </a:r>
            <a:r>
              <a:rPr sz="1500" kern="0" spc="3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Paper(Memory</a:t>
            </a:r>
            <a:r>
              <a:rPr sz="1500" kern="0" spc="3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Problem),Thesis</a:t>
            </a:r>
            <a:r>
              <a:rPr sz="1500" kern="0" spc="3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Proposal</a:t>
            </a:r>
            <a:endParaRPr sz="1500" dirty="0">
              <a:latin typeface="Arial"/>
              <a:ea typeface="Arial"/>
              <a:cs typeface="Arial"/>
            </a:endParaRPr>
          </a:p>
        </p:txBody>
      </p:sp>
      <p:pic>
        <p:nvPicPr>
          <p:cNvPr id="78" name="picture 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730500" y="6489655"/>
            <a:ext cx="1060394" cy="1041489"/>
          </a:xfrm>
          <a:prstGeom prst="rect">
            <a:avLst/>
          </a:prstGeom>
        </p:spPr>
      </p:pic>
      <p:pic>
        <p:nvPicPr>
          <p:cNvPr id="80" name="picture 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3766787" y="6553248"/>
            <a:ext cx="901720" cy="914400"/>
          </a:xfrm>
          <a:prstGeom prst="rect">
            <a:avLst/>
          </a:prstGeom>
        </p:spPr>
      </p:pic>
      <p:sp>
        <p:nvSpPr>
          <p:cNvPr id="82" name="textbox 82"/>
          <p:cNvSpPr/>
          <p:nvPr/>
        </p:nvSpPr>
        <p:spPr>
          <a:xfrm rot="16200000">
            <a:off x="3698142" y="3875893"/>
            <a:ext cx="1055369" cy="41401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2000"/>
              </a:lnSpc>
              <a:tabLst/>
            </a:pPr>
            <a:endParaRPr sz="3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ts val="2752"/>
              </a:lnSpc>
              <a:spcBef>
                <a:spcPts val="1"/>
              </a:spcBef>
              <a:tabLst/>
            </a:pPr>
            <a:r>
              <a:rPr sz="2200" kern="0" spc="-18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内存占用</a:t>
            </a:r>
            <a:endParaRPr sz="2200" dirty="0">
              <a:latin typeface="SimSun"/>
              <a:ea typeface="SimSun"/>
              <a:cs typeface="SimSun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945153D-B7F3-972F-0139-9A42C44127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8393" r="39163" b="38125"/>
          <a:stretch>
            <a:fillRect/>
          </a:stretch>
        </p:blipFill>
        <p:spPr>
          <a:xfrm>
            <a:off x="8835987" y="3276170"/>
            <a:ext cx="1116447" cy="457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5B60AA7-6158-F979-F6A7-2900D78E043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912" t="52455" r="46868" b="33223"/>
          <a:stretch>
            <a:fillRect/>
          </a:stretch>
        </p:blipFill>
        <p:spPr>
          <a:xfrm rot="1088575">
            <a:off x="9917525" y="3409367"/>
            <a:ext cx="863069" cy="47368"/>
          </a:xfrm>
          <a:prstGeom prst="rect">
            <a:avLst/>
          </a:prstGeom>
        </p:spPr>
      </p:pic>
      <p:pic>
        <p:nvPicPr>
          <p:cNvPr id="10" name="图片 9" descr="图片包含 形状&#10;&#10;AI 生成的内容可能不正确。">
            <a:extLst>
              <a:ext uri="{FF2B5EF4-FFF2-40B4-BE49-F238E27FC236}">
                <a16:creationId xmlns:a16="http://schemas.microsoft.com/office/drawing/2014/main" id="{EC5684FC-C133-902B-4276-293E631BB9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8444" y="2444713"/>
            <a:ext cx="2306542" cy="1314650"/>
          </a:xfrm>
          <a:prstGeom prst="rect">
            <a:avLst/>
          </a:prstGeom>
        </p:spPr>
      </p:pic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id="{FEA659FA-33BB-4D82-A0DD-282EFE951044}"/>
              </a:ext>
            </a:extLst>
          </p:cNvPr>
          <p:cNvSpPr/>
          <p:nvPr/>
        </p:nvSpPr>
        <p:spPr>
          <a:xfrm>
            <a:off x="8438618" y="2628277"/>
            <a:ext cx="2111717" cy="739432"/>
          </a:xfrm>
          <a:prstGeom prst="wedgeRoundRectCallout">
            <a:avLst>
              <a:gd name="adj1" fmla="val 59723"/>
              <a:gd name="adj2" fmla="val 94269"/>
              <a:gd name="adj3" fmla="val 16667"/>
            </a:avLst>
          </a:prstGeom>
          <a:solidFill>
            <a:srgbClr val="F1F5F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kern="0" spc="40" dirty="0">
              <a:solidFill>
                <a:srgbClr val="203050">
                  <a:alpha val="100000"/>
                </a:srgbClr>
              </a:solidFill>
              <a:latin typeface="SimHei"/>
              <a:ea typeface="SimHei"/>
              <a:cs typeface="SimHei"/>
            </a:endParaRPr>
          </a:p>
          <a:p>
            <a:pPr algn="ctr"/>
            <a:r>
              <a:rPr lang="zh-CN" altLang="en-US" kern="0" spc="40" dirty="0">
                <a:solidFill>
                  <a:srgbClr val="20305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回环检测</a:t>
            </a:r>
            <a:endParaRPr lang="zh-CN" altLang="en-US" dirty="0">
              <a:latin typeface="SimHei"/>
              <a:ea typeface="SimHei"/>
              <a:cs typeface="SimHei"/>
            </a:endParaRPr>
          </a:p>
          <a:p>
            <a:pPr algn="ctr"/>
            <a:r>
              <a:rPr lang="en-US" altLang="zh-CN" kern="0" spc="-20" dirty="0">
                <a:solidFill>
                  <a:srgbClr val="204050">
                    <a:alpha val="100000"/>
                  </a:srgbClr>
                </a:solidFill>
                <a:latin typeface="Arial"/>
                <a:ea typeface="Arial"/>
                <a:cs typeface="Arial"/>
              </a:rPr>
              <a:t>(Loop</a:t>
            </a:r>
            <a:r>
              <a:rPr lang="en-US" altLang="zh-CN" kern="0" spc="40" dirty="0">
                <a:solidFill>
                  <a:srgbClr val="20405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lang="en-US" altLang="zh-CN" kern="0" spc="-20" dirty="0">
                <a:solidFill>
                  <a:srgbClr val="204050">
                    <a:alpha val="100000"/>
                  </a:srgbClr>
                </a:solidFill>
                <a:latin typeface="Arial"/>
                <a:ea typeface="Arial"/>
                <a:cs typeface="Arial"/>
              </a:rPr>
              <a:t>Closure)</a:t>
            </a:r>
            <a:endParaRPr lang="en-US" altLang="zh-CN" dirty="0">
              <a:latin typeface="Arial"/>
              <a:ea typeface="Arial"/>
              <a:cs typeface="Arial"/>
            </a:endParaRPr>
          </a:p>
          <a:p>
            <a:pPr algn="ctr"/>
            <a:endParaRPr lang="zh-CN" altLang="en-US" dirty="0"/>
          </a:p>
        </p:txBody>
      </p:sp>
      <p:pic>
        <p:nvPicPr>
          <p:cNvPr id="12" name="图片 11" descr="图片包含 形状&#10;&#10;AI 生成的内容可能不正确。">
            <a:extLst>
              <a:ext uri="{FF2B5EF4-FFF2-40B4-BE49-F238E27FC236}">
                <a16:creationId xmlns:a16="http://schemas.microsoft.com/office/drawing/2014/main" id="{677F074E-1B83-24A3-DB4F-95D8C1D570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2997" y="4011343"/>
            <a:ext cx="1983275" cy="1130399"/>
          </a:xfrm>
          <a:prstGeom prst="rect">
            <a:avLst/>
          </a:prstGeom>
        </p:spPr>
      </p:pic>
      <p:sp>
        <p:nvSpPr>
          <p:cNvPr id="11" name="对话气泡: 圆角矩形 10">
            <a:extLst>
              <a:ext uri="{FF2B5EF4-FFF2-40B4-BE49-F238E27FC236}">
                <a16:creationId xmlns:a16="http://schemas.microsoft.com/office/drawing/2014/main" id="{8674FB36-C39B-251A-CD35-7571250457B6}"/>
              </a:ext>
            </a:extLst>
          </p:cNvPr>
          <p:cNvSpPr/>
          <p:nvPr/>
        </p:nvSpPr>
        <p:spPr>
          <a:xfrm>
            <a:off x="5008881" y="4253331"/>
            <a:ext cx="1573592" cy="623469"/>
          </a:xfrm>
          <a:prstGeom prst="wedgeRoundRectCallout">
            <a:avLst>
              <a:gd name="adj1" fmla="val 59723"/>
              <a:gd name="adj2" fmla="val 94269"/>
              <a:gd name="adj3" fmla="val 16667"/>
            </a:avLst>
          </a:prstGeom>
          <a:solidFill>
            <a:srgbClr val="F1F5F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kern="0" spc="40" dirty="0">
                <a:solidFill>
                  <a:srgbClr val="20305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新关键帧</a:t>
            </a:r>
            <a:endParaRPr lang="zh-CN" altLang="en-US" dirty="0"/>
          </a:p>
        </p:txBody>
      </p:sp>
      <p:pic>
        <p:nvPicPr>
          <p:cNvPr id="14" name="图片 13" descr="图标&#10;&#10;AI 生成的内容可能不正确。">
            <a:extLst>
              <a:ext uri="{FF2B5EF4-FFF2-40B4-BE49-F238E27FC236}">
                <a16:creationId xmlns:a16="http://schemas.microsoft.com/office/drawing/2014/main" id="{56E0B87C-1CCB-AEBD-EFD3-551724828C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2579" y="6440849"/>
            <a:ext cx="1956594" cy="13396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 84"/>
          <p:cNvSpPr/>
          <p:nvPr/>
        </p:nvSpPr>
        <p:spPr>
          <a:xfrm>
            <a:off x="0" y="0"/>
            <a:ext cx="17475200" cy="9753600"/>
          </a:xfrm>
          <a:prstGeom prst="rect">
            <a:avLst/>
          </a:prstGeom>
          <a:solidFill>
            <a:srgbClr val="F0F4F5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6" name="group 6"/>
          <p:cNvGrpSpPr/>
          <p:nvPr/>
        </p:nvGrpSpPr>
        <p:grpSpPr>
          <a:xfrm rot="21600000">
            <a:off x="6750027" y="2349524"/>
            <a:ext cx="6064884" cy="6202045"/>
            <a:chOff x="-12700" y="-12700"/>
            <a:chExt cx="6064884" cy="6202045"/>
          </a:xfrm>
        </p:grpSpPr>
        <p:pic>
          <p:nvPicPr>
            <p:cNvPr id="86" name="picture 8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038905" cy="6140379"/>
            </a:xfrm>
            <a:prstGeom prst="rect">
              <a:avLst/>
            </a:prstGeom>
          </p:spPr>
        </p:pic>
        <p:sp>
          <p:nvSpPr>
            <p:cNvPr id="88" name="textbox 88"/>
            <p:cNvSpPr/>
            <p:nvPr/>
          </p:nvSpPr>
          <p:spPr>
            <a:xfrm>
              <a:off x="-12700" y="-12700"/>
              <a:ext cx="6064884" cy="6202045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49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marL="1416050" algn="l" rtl="0" eaLnBrk="0">
                <a:lnSpc>
                  <a:spcPct val="83000"/>
                </a:lnSpc>
                <a:tabLst/>
              </a:pPr>
              <a:endParaRPr sz="2100" dirty="0">
                <a:latin typeface="SimHei"/>
                <a:ea typeface="SimHei"/>
                <a:cs typeface="SimHei"/>
              </a:endParaRPr>
            </a:p>
            <a:p>
              <a:pPr algn="l" rtl="0" eaLnBrk="0">
                <a:lnSpc>
                  <a:spcPct val="104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4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4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5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5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5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5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5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5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4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5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5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5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5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5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5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5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90" name="textbox 90"/>
          <p:cNvSpPr/>
          <p:nvPr/>
        </p:nvSpPr>
        <p:spPr>
          <a:xfrm>
            <a:off x="13099991" y="2673030"/>
            <a:ext cx="3884295" cy="54457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535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7145" algn="l" rtl="0" eaLnBrk="0">
              <a:lnSpc>
                <a:spcPct val="97000"/>
              </a:lnSpc>
              <a:tabLst/>
            </a:pPr>
            <a:r>
              <a:rPr sz="2500" kern="0" spc="70" dirty="0">
                <a:solidFill>
                  <a:srgbClr val="203040">
                    <a:alpha val="100000"/>
                  </a:srgbClr>
                </a:solidFill>
                <a:latin typeface="SimHei"/>
                <a:ea typeface="SimHei"/>
              </a:rPr>
              <a:t>流形上的状态表示</a:t>
            </a:r>
          </a:p>
          <a:p>
            <a:pPr marL="12700" eaLnBrk="0">
              <a:lnSpc>
                <a:spcPct val="83000"/>
              </a:lnSpc>
              <a:spcBef>
                <a:spcPts val="482"/>
              </a:spcBef>
            </a:pPr>
            <a:r>
              <a:rPr sz="2500" kern="0" spc="70" dirty="0">
                <a:solidFill>
                  <a:srgbClr val="203040">
                    <a:alpha val="100000"/>
                  </a:srgbClr>
                </a:solidFill>
                <a:latin typeface="Arial"/>
                <a:cs typeface="Arial"/>
              </a:rPr>
              <a:t>(On-Manifold State</a:t>
            </a:r>
          </a:p>
          <a:p>
            <a:pPr marL="12700" eaLnBrk="0">
              <a:lnSpc>
                <a:spcPct val="83000"/>
              </a:lnSpc>
              <a:spcBef>
                <a:spcPts val="1252"/>
              </a:spcBef>
            </a:pPr>
            <a:r>
              <a:rPr sz="2500" kern="0" spc="70" dirty="0">
                <a:solidFill>
                  <a:srgbClr val="203040">
                    <a:alpha val="100000"/>
                  </a:srgbClr>
                </a:solidFill>
                <a:latin typeface="Arial"/>
                <a:cs typeface="Arial"/>
              </a:rPr>
              <a:t>Representation)</a:t>
            </a:r>
          </a:p>
          <a:p>
            <a:pPr marL="12700" algn="l" rtl="0" eaLnBrk="0">
              <a:lnSpc>
                <a:spcPct val="87000"/>
              </a:lnSpc>
              <a:spcBef>
                <a:spcPts val="1044"/>
              </a:spcBef>
              <a:tabLst/>
            </a:pPr>
            <a:r>
              <a:rPr sz="2100" kern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理论严谨，保证状态更新的</a:t>
            </a:r>
          </a:p>
          <a:p>
            <a:pPr marL="12700" algn="l" rtl="0" eaLnBrk="0">
              <a:lnSpc>
                <a:spcPts val="2935"/>
              </a:lnSpc>
              <a:tabLst/>
            </a:pPr>
            <a:r>
              <a:rPr sz="2100" kern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正确性。</a:t>
            </a: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7145" algn="l" rtl="0" eaLnBrk="0">
              <a:lnSpc>
                <a:spcPct val="97000"/>
              </a:lnSpc>
              <a:spcBef>
                <a:spcPts val="752"/>
              </a:spcBef>
              <a:tabLst/>
            </a:pPr>
            <a:r>
              <a:rPr sz="2500" kern="0" spc="70" dirty="0">
                <a:solidFill>
                  <a:srgbClr val="203040">
                    <a:alpha val="100000"/>
                  </a:srgbClr>
                </a:solidFill>
                <a:latin typeface="SimHei"/>
                <a:ea typeface="SimHei"/>
              </a:rPr>
              <a:t>完备的文档与理论支持</a:t>
            </a:r>
          </a:p>
          <a:p>
            <a:pPr marL="12700" eaLnBrk="0">
              <a:lnSpc>
                <a:spcPct val="83000"/>
              </a:lnSpc>
              <a:spcBef>
                <a:spcPts val="671"/>
              </a:spcBef>
            </a:pPr>
            <a:r>
              <a:rPr sz="2500" kern="0" spc="70" dirty="0">
                <a:solidFill>
                  <a:srgbClr val="203040">
                    <a:alpha val="100000"/>
                  </a:srgbClr>
                </a:solidFill>
                <a:latin typeface="Arial"/>
                <a:cs typeface="Arial"/>
              </a:rPr>
              <a:t>(Comprehensive</a:t>
            </a:r>
          </a:p>
          <a:p>
            <a:pPr marL="12700" eaLnBrk="0">
              <a:lnSpc>
                <a:spcPct val="83000"/>
              </a:lnSpc>
              <a:spcBef>
                <a:spcPts val="810"/>
              </a:spcBef>
            </a:pPr>
            <a:r>
              <a:rPr sz="2500" kern="0" spc="70" dirty="0">
                <a:solidFill>
                  <a:srgbClr val="203040">
                    <a:alpha val="100000"/>
                  </a:srgbClr>
                </a:solidFill>
                <a:latin typeface="Arial"/>
                <a:cs typeface="Arial"/>
              </a:rPr>
              <a:t>Documentation &amp;Theory)</a:t>
            </a:r>
          </a:p>
          <a:p>
            <a:pPr marL="12700" algn="l" rtl="0" eaLnBrk="0">
              <a:lnSpc>
                <a:spcPct val="137000"/>
              </a:lnSpc>
              <a:spcBef>
                <a:spcPts val="289"/>
              </a:spcBef>
              <a:tabLst/>
            </a:pPr>
            <a:r>
              <a:rPr sz="2100" kern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详尽的文档和推导，极大地降    低了二次开发的门槛。</a:t>
            </a:r>
          </a:p>
        </p:txBody>
      </p:sp>
      <p:sp>
        <p:nvSpPr>
          <p:cNvPr id="92" name="textbox 92"/>
          <p:cNvSpPr/>
          <p:nvPr/>
        </p:nvSpPr>
        <p:spPr>
          <a:xfrm>
            <a:off x="2698751" y="2835439"/>
            <a:ext cx="3664584" cy="554164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58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3000"/>
              </a:lnSpc>
              <a:tabLst/>
            </a:pPr>
            <a:r>
              <a:rPr sz="2500" kern="0" spc="70" dirty="0">
                <a:solidFill>
                  <a:srgbClr val="20304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模块化架构 </a:t>
            </a:r>
            <a:r>
              <a:rPr sz="2500" kern="0" spc="70" dirty="0">
                <a:solidFill>
                  <a:srgbClr val="203040">
                    <a:alpha val="100000"/>
                  </a:srgbClr>
                </a:solidFill>
                <a:latin typeface="Arial"/>
                <a:ea typeface="Arial"/>
                <a:cs typeface="Arial"/>
              </a:rPr>
              <a:t>(</a:t>
            </a:r>
            <a:r>
              <a:rPr sz="2500" kern="0" spc="0" dirty="0">
                <a:solidFill>
                  <a:srgbClr val="20304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Modular</a:t>
            </a:r>
            <a:endParaRPr sz="25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3000"/>
              </a:lnSpc>
              <a:spcBef>
                <a:spcPts val="721"/>
              </a:spcBef>
              <a:tabLst/>
            </a:pPr>
            <a:r>
              <a:rPr sz="2800" kern="0" spc="0" dirty="0">
                <a:solidFill>
                  <a:srgbClr val="102040">
                    <a:alpha val="100000"/>
                  </a:srgbClr>
                </a:solidFill>
                <a:latin typeface="Arial"/>
                <a:ea typeface="Arial"/>
                <a:cs typeface="Arial"/>
              </a:rPr>
              <a:t>Architecture</a:t>
            </a:r>
            <a:r>
              <a:rPr sz="2800" kern="0" spc="210" dirty="0">
                <a:solidFill>
                  <a:srgbClr val="102040">
                    <a:alpha val="100000"/>
                  </a:srgbClr>
                </a:solidFill>
                <a:latin typeface="Arial"/>
                <a:ea typeface="Arial"/>
                <a:cs typeface="Arial"/>
              </a:rPr>
              <a:t>)</a:t>
            </a:r>
            <a:endParaRPr sz="28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130000"/>
              </a:lnSpc>
              <a:spcBef>
                <a:spcPts val="497"/>
              </a:spcBef>
              <a:tabLst/>
            </a:pP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清晰的组件划分</a:t>
            </a:r>
            <a:r>
              <a:rPr sz="2100" kern="0" spc="-28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(ov_co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re,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ov</a:t>
            </a:r>
            <a:r>
              <a:rPr sz="2100" kern="0" spc="7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_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msckf</a:t>
            </a:r>
            <a:r>
              <a:rPr sz="2100" kern="0" spc="7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,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ov</a:t>
            </a:r>
            <a:r>
              <a:rPr sz="2100" kern="0" spc="7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_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eval</a:t>
            </a:r>
            <a:r>
              <a:rPr sz="2100" kern="0" spc="7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),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100" kern="0" dirty="0" err="1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便于</a:t>
            </a:r>
            <a:r>
              <a:rPr lang="zh-CN" altLang="en-US" sz="2100" kern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替</a:t>
            </a:r>
            <a:r>
              <a:rPr sz="2100" kern="0" dirty="0" err="1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换和扩展</a:t>
            </a:r>
            <a:r>
              <a:rPr sz="2100" kern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。</a:t>
            </a:r>
          </a:p>
          <a:p>
            <a:pPr algn="l" rtl="0" eaLnBrk="0">
              <a:lnSpc>
                <a:spcPct val="107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7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7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7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2700" eaLnBrk="0">
              <a:lnSpc>
                <a:spcPct val="92000"/>
              </a:lnSpc>
              <a:spcBef>
                <a:spcPts val="750"/>
              </a:spcBef>
            </a:pPr>
            <a:r>
              <a:rPr sz="2500" kern="0" spc="70" dirty="0" err="1">
                <a:solidFill>
                  <a:srgbClr val="203040">
                    <a:alpha val="100000"/>
                  </a:srgbClr>
                </a:solidFill>
                <a:latin typeface="SimHei"/>
                <a:ea typeface="SimHei"/>
              </a:rPr>
              <a:t>基于多状态约束卡尔曼滤</a:t>
            </a:r>
            <a:endParaRPr sz="2500" kern="0" spc="70" dirty="0">
              <a:solidFill>
                <a:srgbClr val="203040">
                  <a:alpha val="100000"/>
                </a:srgbClr>
              </a:solidFill>
              <a:latin typeface="SimHei"/>
              <a:ea typeface="SimHei"/>
            </a:endParaRPr>
          </a:p>
          <a:p>
            <a:pPr marL="12700" eaLnBrk="0">
              <a:lnSpc>
                <a:spcPts val="3475"/>
              </a:lnSpc>
            </a:pPr>
            <a:r>
              <a:rPr sz="2500" kern="0" spc="70" dirty="0">
                <a:solidFill>
                  <a:srgbClr val="203040">
                    <a:alpha val="100000"/>
                  </a:srgbClr>
                </a:solidFill>
                <a:latin typeface="SimHei"/>
                <a:ea typeface="SimHei"/>
              </a:rPr>
              <a:t>波 (MSCKF-based)</a:t>
            </a:r>
          </a:p>
          <a:p>
            <a:pPr marL="12700" algn="l" rtl="0" eaLnBrk="0">
              <a:lnSpc>
                <a:spcPct val="87000"/>
              </a:lnSpc>
              <a:spcBef>
                <a:spcPts val="1425"/>
              </a:spcBef>
              <a:tabLst/>
            </a:pPr>
            <a:r>
              <a:rPr sz="2100" kern="0" dirty="0" err="1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以滤波为核心，为状态管理优</a:t>
            </a:r>
            <a:endParaRPr sz="2100" kern="0" dirty="0">
              <a:solidFill>
                <a:srgbClr val="000000">
                  <a:alpha val="100000"/>
                </a:srgbClr>
              </a:solidFill>
              <a:latin typeface="SimHei"/>
              <a:ea typeface="SimHei"/>
            </a:endParaRPr>
          </a:p>
          <a:p>
            <a:pPr marL="12700" algn="l" rtl="0" eaLnBrk="0">
              <a:lnSpc>
                <a:spcPct val="146000"/>
              </a:lnSpc>
              <a:spcBef>
                <a:spcPts val="41"/>
              </a:spcBef>
              <a:tabLst/>
            </a:pPr>
            <a:r>
              <a:rPr sz="2100" kern="0" dirty="0" err="1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化提供了不同于优化式方法的</a:t>
            </a:r>
            <a:r>
              <a:rPr sz="2100" kern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   思路。</a:t>
            </a:r>
          </a:p>
        </p:txBody>
      </p:sp>
      <p:sp>
        <p:nvSpPr>
          <p:cNvPr id="94" name="textbox 94"/>
          <p:cNvSpPr/>
          <p:nvPr/>
        </p:nvSpPr>
        <p:spPr>
          <a:xfrm>
            <a:off x="1010663" y="989941"/>
            <a:ext cx="15295244" cy="60451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56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5000"/>
              </a:lnSpc>
              <a:tabLst/>
            </a:pPr>
            <a:r>
              <a:rPr sz="4000" b="1" kern="0" spc="140" dirty="0" err="1">
                <a:solidFill>
                  <a:srgbClr val="20305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理想的实验平台：选择</a:t>
            </a:r>
            <a:r>
              <a:rPr sz="4000" b="1" kern="0" spc="0" dirty="0" err="1">
                <a:solidFill>
                  <a:srgbClr val="20305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OpenVINS</a:t>
            </a:r>
            <a:r>
              <a:rPr sz="4000" b="1" kern="0" spc="140" dirty="0" err="1">
                <a:solidFill>
                  <a:srgbClr val="20305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作为研究与快速原</a:t>
            </a:r>
            <a:r>
              <a:rPr sz="4000" b="1" kern="0" spc="130" dirty="0" err="1">
                <a:solidFill>
                  <a:srgbClr val="20305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型验证的基石</a:t>
            </a:r>
            <a:endParaRPr sz="4000" dirty="0">
              <a:latin typeface="SimHei"/>
              <a:ea typeface="SimHei"/>
              <a:cs typeface="SimHei"/>
            </a:endParaRPr>
          </a:p>
        </p:txBody>
      </p:sp>
      <p:pic>
        <p:nvPicPr>
          <p:cNvPr id="96" name="picture 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44576" y="6108679"/>
            <a:ext cx="1657347" cy="1162043"/>
          </a:xfrm>
          <a:prstGeom prst="rect">
            <a:avLst/>
          </a:prstGeom>
        </p:spPr>
      </p:pic>
      <p:pic>
        <p:nvPicPr>
          <p:cNvPr id="98" name="picture 9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073152" y="2673363"/>
            <a:ext cx="1377919" cy="1390668"/>
          </a:xfrm>
          <a:prstGeom prst="rect">
            <a:avLst/>
          </a:prstGeom>
        </p:spPr>
      </p:pic>
      <p:sp>
        <p:nvSpPr>
          <p:cNvPr id="100" name="textbox 100"/>
          <p:cNvSpPr/>
          <p:nvPr/>
        </p:nvSpPr>
        <p:spPr>
          <a:xfrm>
            <a:off x="15650336" y="9432753"/>
            <a:ext cx="1774063" cy="24818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617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2000"/>
              </a:lnSpc>
              <a:tabLst/>
            </a:pP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[</a:t>
            </a:r>
            <a:r>
              <a:rPr sz="1500" kern="0" spc="0" dirty="0" err="1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Source:OpenVINS</a:t>
            </a:r>
            <a:r>
              <a:rPr lang="en-US" sz="1500" kern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]</a:t>
            </a:r>
            <a:endParaRPr sz="1500" dirty="0">
              <a:latin typeface="Arial"/>
              <a:ea typeface="Arial"/>
              <a:cs typeface="Arial"/>
            </a:endParaRPr>
          </a:p>
        </p:txBody>
      </p:sp>
      <p:pic>
        <p:nvPicPr>
          <p:cNvPr id="3" name="图片 2" descr="文本&#10;&#10;AI 生成的内容可能不正确。">
            <a:extLst>
              <a:ext uri="{FF2B5EF4-FFF2-40B4-BE49-F238E27FC236}">
                <a16:creationId xmlns:a16="http://schemas.microsoft.com/office/drawing/2014/main" id="{8AF80D3E-AC57-4A53-D20B-A97A66DF9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1923" y="2673030"/>
            <a:ext cx="2251353" cy="714957"/>
          </a:xfrm>
          <a:prstGeom prst="rect">
            <a:avLst/>
          </a:prstGeom>
        </p:spPr>
      </p:pic>
      <p:pic>
        <p:nvPicPr>
          <p:cNvPr id="5" name="图片 4" descr="文本&#10;&#10;AI 生成的内容可能不正确。">
            <a:extLst>
              <a:ext uri="{FF2B5EF4-FFF2-40B4-BE49-F238E27FC236}">
                <a16:creationId xmlns:a16="http://schemas.microsoft.com/office/drawing/2014/main" id="{738CB8FF-220A-4190-5046-7EEF8824D0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7440" y="5014499"/>
            <a:ext cx="1760319" cy="827501"/>
          </a:xfrm>
          <a:prstGeom prst="rect">
            <a:avLst/>
          </a:prstGeom>
        </p:spPr>
      </p:pic>
      <p:pic>
        <p:nvPicPr>
          <p:cNvPr id="8" name="图片 7" descr="文本&#10;&#10;AI 生成的内容可能不正确。">
            <a:extLst>
              <a:ext uri="{FF2B5EF4-FFF2-40B4-BE49-F238E27FC236}">
                <a16:creationId xmlns:a16="http://schemas.microsoft.com/office/drawing/2014/main" id="{92A343E5-7577-12E6-C2C3-5884E518D1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7439" y="7506229"/>
            <a:ext cx="1760320" cy="76535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 102"/>
          <p:cNvSpPr/>
          <p:nvPr/>
        </p:nvSpPr>
        <p:spPr>
          <a:xfrm>
            <a:off x="39914" y="-13836"/>
            <a:ext cx="17475200" cy="9753600"/>
          </a:xfrm>
          <a:prstGeom prst="rect">
            <a:avLst/>
          </a:prstGeom>
          <a:solidFill>
            <a:srgbClr val="EFF3F6">
              <a:alpha val="99215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4" name="textbox 104"/>
          <p:cNvSpPr/>
          <p:nvPr/>
        </p:nvSpPr>
        <p:spPr>
          <a:xfrm>
            <a:off x="2800282" y="2564995"/>
            <a:ext cx="5687059" cy="58045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864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5000"/>
              </a:lnSpc>
              <a:tabLst/>
            </a:pPr>
            <a:r>
              <a:rPr sz="2700" kern="0" spc="310" dirty="0">
                <a:solidFill>
                  <a:srgbClr val="20406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动态特征数量控制</a:t>
            </a:r>
            <a:r>
              <a:rPr sz="2700" kern="0" spc="-200" dirty="0">
                <a:solidFill>
                  <a:srgbClr val="20406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3200" kern="0" spc="-40" dirty="0">
                <a:solidFill>
                  <a:srgbClr val="204060">
                    <a:alpha val="100000"/>
                  </a:srgbClr>
                </a:solidFill>
                <a:latin typeface="Arial"/>
                <a:cs typeface="Arial"/>
              </a:rPr>
              <a:t>(Dynamic       </a:t>
            </a:r>
            <a:r>
              <a:rPr sz="3200" kern="0" spc="-40" dirty="0">
                <a:solidFill>
                  <a:srgbClr val="204060">
                    <a:alpha val="100000"/>
                  </a:srgbClr>
                </a:solidFill>
                <a:latin typeface="Arial"/>
                <a:ea typeface="Arial"/>
                <a:cs typeface="Arial"/>
              </a:rPr>
              <a:t>Feature</a:t>
            </a:r>
            <a:r>
              <a:rPr sz="3200" kern="0" spc="360" dirty="0">
                <a:solidFill>
                  <a:srgbClr val="20406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3200" kern="0" spc="-40" dirty="0">
                <a:solidFill>
                  <a:srgbClr val="204060">
                    <a:alpha val="100000"/>
                  </a:srgbClr>
                </a:solidFill>
                <a:latin typeface="Arial"/>
                <a:ea typeface="Arial"/>
                <a:cs typeface="Arial"/>
              </a:rPr>
              <a:t>Count)</a:t>
            </a:r>
            <a:endParaRPr sz="32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6000"/>
              </a:lnSpc>
              <a:spcBef>
                <a:spcPts val="1244"/>
              </a:spcBef>
              <a:tabLst/>
            </a:pPr>
            <a:r>
              <a:rPr sz="2300" kern="0" spc="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根据场景纹理的复杂度</a:t>
            </a:r>
            <a:r>
              <a:rPr sz="2300" kern="0" spc="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和当前处理负载，自</a:t>
            </a:r>
            <a:endParaRPr sz="2300" dirty="0">
              <a:latin typeface="SimHei"/>
              <a:ea typeface="SimHei"/>
              <a:cs typeface="SimHei"/>
            </a:endParaRPr>
          </a:p>
          <a:p>
            <a:pPr marL="12700" algn="l" rtl="0" eaLnBrk="0">
              <a:lnSpc>
                <a:spcPct val="121000"/>
              </a:lnSpc>
              <a:spcBef>
                <a:spcPts val="19"/>
              </a:spcBef>
              <a:tabLst/>
            </a:pPr>
            <a:r>
              <a:rPr sz="2300" kern="0" spc="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适应地调整每帧提取和维护的特征点数量上</a:t>
            </a:r>
            <a:r>
              <a:rPr sz="2300" kern="0" spc="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700" kern="0" spc="-18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限。</a:t>
            </a:r>
            <a:endParaRPr sz="27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13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7779" algn="l" rtl="0" eaLnBrk="0">
              <a:lnSpc>
                <a:spcPct val="96000"/>
              </a:lnSpc>
              <a:spcBef>
                <a:spcPts val="963"/>
              </a:spcBef>
              <a:tabLst/>
            </a:pPr>
            <a:r>
              <a:rPr sz="2700" kern="0" spc="310" dirty="0">
                <a:solidFill>
                  <a:srgbClr val="204060">
                    <a:alpha val="100000"/>
                  </a:srgbClr>
                </a:solidFill>
                <a:latin typeface="SimHei"/>
                <a:ea typeface="SimHei"/>
              </a:rPr>
              <a:t>基于网格的均匀化</a:t>
            </a:r>
          </a:p>
          <a:p>
            <a:pPr marL="254000" algn="l" rtl="0" eaLnBrk="0">
              <a:lnSpc>
                <a:spcPct val="81000"/>
              </a:lnSpc>
              <a:spcBef>
                <a:spcPts val="686"/>
              </a:spcBef>
              <a:tabLst/>
            </a:pPr>
            <a:r>
              <a:rPr sz="3200" kern="0" spc="-40" dirty="0">
                <a:solidFill>
                  <a:srgbClr val="204060">
                    <a:alpha val="100000"/>
                  </a:srgbClr>
                </a:solidFill>
                <a:latin typeface="Arial"/>
                <a:cs typeface="Arial"/>
              </a:rPr>
              <a:t>(Grid-based Bucketing)</a:t>
            </a:r>
          </a:p>
          <a:p>
            <a:pPr marL="12700" eaLnBrk="0">
              <a:lnSpc>
                <a:spcPct val="86000"/>
              </a:lnSpc>
              <a:spcBef>
                <a:spcPts val="1193"/>
              </a:spcBef>
            </a:pPr>
            <a:r>
              <a:rPr sz="2300" kern="0" spc="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将图像划分为网格，在每个网格内提取特征</a:t>
            </a:r>
          </a:p>
          <a:p>
            <a:pPr marL="12700" eaLnBrk="0">
              <a:lnSpc>
                <a:spcPct val="126000"/>
              </a:lnSpc>
              <a:spcBef>
                <a:spcPts val="54"/>
              </a:spcBef>
            </a:pPr>
            <a:r>
              <a:rPr sz="2300" kern="0" spc="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点，确保特征在图像中分布均匀。这不仅避 免了特征点在纹理丰富区域的扎堆，还提 高了后续位姿估计的几何约束质量。</a:t>
            </a:r>
          </a:p>
        </p:txBody>
      </p:sp>
      <p:graphicFrame>
        <p:nvGraphicFramePr>
          <p:cNvPr id="106" name="table 106"/>
          <p:cNvGraphicFramePr>
            <a:graphicFrameLocks noGrp="1"/>
          </p:cNvGraphicFramePr>
          <p:nvPr/>
        </p:nvGraphicFramePr>
        <p:xfrm>
          <a:off x="9591757" y="5972172"/>
          <a:ext cx="6647815" cy="2908300"/>
        </p:xfrm>
        <a:graphic>
          <a:graphicData uri="http://schemas.openxmlformats.org/drawingml/2006/table">
            <a:tbl>
              <a:tblPr/>
              <a:tblGrid>
                <a:gridCol w="555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6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51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461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134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794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9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6553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96214" algn="l" rtl="0" eaLnBrk="0">
                        <a:lnSpc>
                          <a:spcPts val="1477"/>
                        </a:lnSpc>
                        <a:tabLst/>
                      </a:pPr>
                      <a:r>
                        <a:rPr sz="1200" kern="0" spc="-10" dirty="0">
                          <a:solidFill>
                            <a:srgbClr val="A0602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●</a:t>
                      </a:r>
                      <a:endParaRPr sz="1200" dirty="0">
                        <a:latin typeface="SimSun"/>
                        <a:ea typeface="SimSun"/>
                        <a:cs typeface="SimSun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  <a:tabLst/>
                      </a:pPr>
                      <a:endParaRPr sz="7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39064" algn="l" rtl="0" eaLnBrk="0">
                        <a:lnSpc>
                          <a:spcPct val="88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2700" kern="0" spc="-10" dirty="0">
                          <a:solidFill>
                            <a:srgbClr val="B0603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●</a:t>
                      </a:r>
                      <a:endParaRPr sz="2700" dirty="0">
                        <a:latin typeface="SimSun"/>
                        <a:ea typeface="SimSun"/>
                        <a:cs typeface="SimSun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  <a:tabLst/>
                      </a:pPr>
                      <a:endParaRPr sz="7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00964" algn="l" rtl="0" eaLnBrk="0">
                        <a:lnSpc>
                          <a:spcPct val="88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2700" kern="0" spc="-10" dirty="0">
                          <a:solidFill>
                            <a:srgbClr val="B0503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●</a:t>
                      </a:r>
                      <a:endParaRPr sz="2700" dirty="0">
                        <a:latin typeface="SimSun"/>
                        <a:ea typeface="SimSun"/>
                        <a:cs typeface="SimSun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  <a:tabLst/>
                      </a:pPr>
                      <a:endParaRPr sz="9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45414" algn="l" rtl="0" eaLnBrk="0">
                        <a:lnSpc>
                          <a:spcPts val="2512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2000" kern="0" spc="-10" dirty="0">
                          <a:solidFill>
                            <a:srgbClr val="A0604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●</a:t>
                      </a:r>
                      <a:endParaRPr sz="2000" dirty="0">
                        <a:latin typeface="SimSun"/>
                        <a:ea typeface="SimSun"/>
                        <a:cs typeface="SimSun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sz="7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00964" algn="l" rtl="0" eaLnBrk="0">
                        <a:lnSpc>
                          <a:spcPct val="88000"/>
                        </a:lnSpc>
                        <a:tabLst/>
                      </a:pPr>
                      <a:r>
                        <a:rPr sz="2700" kern="0" spc="-10" dirty="0">
                          <a:solidFill>
                            <a:srgbClr val="A0603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●</a:t>
                      </a:r>
                      <a:endParaRPr sz="2700" dirty="0">
                        <a:latin typeface="SimSun"/>
                        <a:ea typeface="SimSun"/>
                        <a:cs typeface="SimSun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sz="7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39064" algn="l" rtl="0" eaLnBrk="0">
                        <a:lnSpc>
                          <a:spcPct val="88000"/>
                        </a:lnSpc>
                        <a:tabLst/>
                      </a:pPr>
                      <a:r>
                        <a:rPr sz="2700" kern="0" spc="-10" dirty="0">
                          <a:solidFill>
                            <a:srgbClr val="B0704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●</a:t>
                      </a:r>
                      <a:endParaRPr sz="2700" dirty="0">
                        <a:latin typeface="SimSun"/>
                        <a:ea typeface="SimSun"/>
                        <a:cs typeface="SimSun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  <a:tabLst/>
                      </a:pPr>
                      <a:endParaRPr sz="9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39064" algn="l" rtl="0" eaLnBrk="0">
                        <a:lnSpc>
                          <a:spcPts val="2512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2000" kern="0" spc="-10" dirty="0">
                          <a:solidFill>
                            <a:srgbClr val="B0604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●</a:t>
                      </a:r>
                      <a:endParaRPr sz="2000" dirty="0">
                        <a:latin typeface="SimSun"/>
                        <a:ea typeface="SimSun"/>
                        <a:cs typeface="SimSun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  <a:tabLst/>
                      </a:pPr>
                      <a:endParaRPr sz="9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45414" algn="l" rtl="0" eaLnBrk="0">
                        <a:lnSpc>
                          <a:spcPts val="2512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2000" kern="0" spc="-10" dirty="0">
                          <a:solidFill>
                            <a:srgbClr val="B0705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●</a:t>
                      </a:r>
                      <a:endParaRPr sz="2000" dirty="0">
                        <a:latin typeface="SimSun"/>
                        <a:ea typeface="SimSun"/>
                        <a:cs typeface="SimSun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5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8006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208915" algn="l" rtl="0" eaLnBrk="0">
                        <a:lnSpc>
                          <a:spcPct val="80000"/>
                        </a:lnSpc>
                        <a:tabLst/>
                      </a:pPr>
                      <a:r>
                        <a:rPr sz="2000" kern="0" spc="-10" dirty="0">
                          <a:solidFill>
                            <a:srgbClr val="B0605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C</a:t>
                      </a:r>
                      <a:endParaRPr sz="2000" dirty="0">
                        <a:latin typeface="SimSun"/>
                        <a:ea typeface="SimSun"/>
                        <a:cs typeface="SimSun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  <a:tabLst/>
                      </a:pPr>
                      <a:endParaRPr sz="9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7094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83514" algn="l" rtl="0" eaLnBrk="0">
                        <a:lnSpc>
                          <a:spcPts val="2512"/>
                        </a:lnSpc>
                        <a:tabLst/>
                      </a:pPr>
                      <a:r>
                        <a:rPr sz="2000" kern="0" spc="-10" dirty="0">
                          <a:solidFill>
                            <a:srgbClr val="B0604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●</a:t>
                      </a:r>
                      <a:endParaRPr sz="2000" dirty="0">
                        <a:latin typeface="SimSun"/>
                        <a:ea typeface="SimSun"/>
                        <a:cs typeface="SimSun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  <a:tabLst/>
                      </a:pPr>
                      <a:endParaRPr sz="9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7083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39064" algn="l" rtl="0" eaLnBrk="0">
                        <a:lnSpc>
                          <a:spcPts val="2512"/>
                        </a:lnSpc>
                        <a:tabLst/>
                      </a:pPr>
                      <a:r>
                        <a:rPr sz="2000" kern="0" spc="-10" dirty="0">
                          <a:solidFill>
                            <a:srgbClr val="B0604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●</a:t>
                      </a:r>
                      <a:endParaRPr sz="2000" dirty="0">
                        <a:latin typeface="SimSun"/>
                        <a:ea typeface="SimSun"/>
                        <a:cs typeface="SimSun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  <a:tabLst/>
                      </a:pPr>
                      <a:endParaRPr sz="9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7083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45414" algn="l" rtl="0" eaLnBrk="0">
                        <a:lnSpc>
                          <a:spcPts val="2512"/>
                        </a:lnSpc>
                        <a:tabLst/>
                      </a:pPr>
                      <a:r>
                        <a:rPr sz="2000" kern="0" spc="-10" dirty="0">
                          <a:solidFill>
                            <a:srgbClr val="A0604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●</a:t>
                      </a:r>
                      <a:endParaRPr sz="2000" dirty="0">
                        <a:latin typeface="SimSun"/>
                        <a:ea typeface="SimSun"/>
                        <a:cs typeface="SimSun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  <a:tabLst/>
                      </a:pPr>
                      <a:endParaRPr sz="9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7067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83514" algn="l" rtl="0" eaLnBrk="0">
                        <a:lnSpc>
                          <a:spcPts val="2512"/>
                        </a:lnSpc>
                        <a:tabLst/>
                      </a:pPr>
                      <a:r>
                        <a:rPr sz="2000" kern="0" spc="-10" dirty="0">
                          <a:solidFill>
                            <a:srgbClr val="90604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●</a:t>
                      </a:r>
                      <a:endParaRPr sz="2000" dirty="0">
                        <a:latin typeface="SimSun"/>
                        <a:ea typeface="SimSun"/>
                        <a:cs typeface="SimSun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  <a:tabLst/>
                      </a:pPr>
                      <a:endParaRPr sz="7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39064" algn="l" rtl="0" eaLnBrk="0">
                        <a:lnSpc>
                          <a:spcPct val="89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2700" kern="0" spc="-10" dirty="0">
                          <a:solidFill>
                            <a:srgbClr val="B0705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●</a:t>
                      </a:r>
                      <a:endParaRPr sz="2700" dirty="0">
                        <a:latin typeface="SimSun"/>
                        <a:ea typeface="SimSun"/>
                        <a:cs typeface="SimSun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  <a:tabLst/>
                      </a:pPr>
                      <a:endParaRPr sz="9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7067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83514" algn="l" rtl="0" eaLnBrk="0">
                        <a:lnSpc>
                          <a:spcPts val="2512"/>
                        </a:lnSpc>
                        <a:tabLst/>
                      </a:pPr>
                      <a:r>
                        <a:rPr sz="2000" kern="0" spc="-10" dirty="0">
                          <a:solidFill>
                            <a:srgbClr val="90503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●</a:t>
                      </a:r>
                      <a:endParaRPr sz="2000" dirty="0">
                        <a:latin typeface="SimSun"/>
                        <a:ea typeface="SimSun"/>
                        <a:cs typeface="SimSun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94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  <a:tabLst/>
                      </a:pPr>
                      <a:endParaRPr sz="9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83514" algn="l" rtl="0" eaLnBrk="0">
                        <a:lnSpc>
                          <a:spcPts val="2512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2000" kern="0" spc="-10" dirty="0">
                          <a:solidFill>
                            <a:srgbClr val="A0603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●</a:t>
                      </a:r>
                      <a:endParaRPr sz="2000" dirty="0">
                        <a:latin typeface="SimSun"/>
                        <a:ea typeface="SimSun"/>
                        <a:cs typeface="SimSun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  <a:tabLst/>
                      </a:pPr>
                      <a:endParaRPr sz="9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39064" algn="l" rtl="0" eaLnBrk="0">
                        <a:lnSpc>
                          <a:spcPts val="2512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2000" kern="0" spc="-10" dirty="0">
                          <a:solidFill>
                            <a:srgbClr val="90603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●</a:t>
                      </a:r>
                      <a:endParaRPr sz="2000" dirty="0">
                        <a:latin typeface="SimSun"/>
                        <a:ea typeface="SimSun"/>
                        <a:cs typeface="SimSun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  <a:tabLst/>
                      </a:pPr>
                      <a:endParaRPr sz="9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45414" algn="l" rtl="0" eaLnBrk="0">
                        <a:lnSpc>
                          <a:spcPts val="2512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2000" kern="0" spc="-10" dirty="0">
                          <a:solidFill>
                            <a:srgbClr val="A0603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●</a:t>
                      </a:r>
                      <a:endParaRPr sz="2000" dirty="0">
                        <a:latin typeface="SimSun"/>
                        <a:ea typeface="SimSun"/>
                        <a:cs typeface="SimSun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08" name="picture 1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544080" y="2400263"/>
            <a:ext cx="2978123" cy="2851172"/>
          </a:xfrm>
          <a:prstGeom prst="rect">
            <a:avLst/>
          </a:prstGeom>
        </p:spPr>
      </p:pic>
      <p:sp>
        <p:nvSpPr>
          <p:cNvPr id="110" name="textbox 110"/>
          <p:cNvSpPr/>
          <p:nvPr/>
        </p:nvSpPr>
        <p:spPr>
          <a:xfrm>
            <a:off x="1036910" y="931576"/>
            <a:ext cx="12862559" cy="68706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200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6000"/>
              </a:lnSpc>
              <a:tabLst/>
            </a:pPr>
            <a:r>
              <a:rPr sz="4500" b="1" kern="0" spc="70" dirty="0">
                <a:solidFill>
                  <a:srgbClr val="20508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轻量化策略一：自适应前端——更智能的特征跟踪</a:t>
            </a:r>
            <a:endParaRPr sz="4500" dirty="0">
              <a:latin typeface="SimHei"/>
              <a:ea typeface="SimHei"/>
              <a:cs typeface="SimHei"/>
            </a:endParaRPr>
          </a:p>
        </p:txBody>
      </p:sp>
      <p:pic>
        <p:nvPicPr>
          <p:cNvPr id="114" name="picture 1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187439" y="5670548"/>
            <a:ext cx="1136586" cy="1143024"/>
          </a:xfrm>
          <a:prstGeom prst="rect">
            <a:avLst/>
          </a:prstGeom>
        </p:spPr>
      </p:pic>
      <p:pic>
        <p:nvPicPr>
          <p:cNvPr id="116" name="picture 1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181148" y="2565393"/>
            <a:ext cx="1123830" cy="1130343"/>
          </a:xfrm>
          <a:prstGeom prst="rect">
            <a:avLst/>
          </a:prstGeom>
        </p:spPr>
      </p:pic>
      <p:sp>
        <p:nvSpPr>
          <p:cNvPr id="118" name="textbox 118"/>
          <p:cNvSpPr/>
          <p:nvPr/>
        </p:nvSpPr>
        <p:spPr>
          <a:xfrm>
            <a:off x="11091290" y="5523767"/>
            <a:ext cx="3635375" cy="36702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58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7000"/>
              </a:lnSpc>
              <a:tabLst/>
            </a:pPr>
            <a:r>
              <a:rPr sz="2300" b="1" kern="0" spc="2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优化后：特征点均匀分布</a:t>
            </a:r>
            <a:endParaRPr sz="2300" dirty="0">
              <a:latin typeface="SimHei"/>
              <a:ea typeface="SimHei"/>
              <a:cs typeface="SimHei"/>
            </a:endParaRPr>
          </a:p>
        </p:txBody>
      </p:sp>
      <p:sp>
        <p:nvSpPr>
          <p:cNvPr id="120" name="textbox 120"/>
          <p:cNvSpPr/>
          <p:nvPr/>
        </p:nvSpPr>
        <p:spPr>
          <a:xfrm>
            <a:off x="11428310" y="1936970"/>
            <a:ext cx="2983229" cy="4248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484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97000"/>
              </a:lnSpc>
              <a:tabLst/>
            </a:pPr>
            <a:r>
              <a:rPr sz="2700" b="1" kern="0" spc="-1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优</a:t>
            </a:r>
            <a:r>
              <a:rPr sz="2700" b="1" kern="0" spc="-1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化前：特征点扎</a:t>
            </a:r>
            <a:r>
              <a:rPr sz="2700" b="1" kern="0" spc="-1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堆</a:t>
            </a:r>
            <a:endParaRPr sz="2700" dirty="0">
              <a:latin typeface="SimHei"/>
              <a:ea typeface="SimHei"/>
              <a:cs typeface="SimHei"/>
            </a:endParaRPr>
          </a:p>
        </p:txBody>
      </p:sp>
      <p:pic>
        <p:nvPicPr>
          <p:cNvPr id="122" name="picture 1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3087351" y="7054876"/>
            <a:ext cx="241332" cy="209507"/>
          </a:xfrm>
          <a:prstGeom prst="rect">
            <a:avLst/>
          </a:prstGeom>
        </p:spPr>
      </p:pic>
      <p:pic>
        <p:nvPicPr>
          <p:cNvPr id="124" name="picture 1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4198600" y="7061216"/>
            <a:ext cx="241332" cy="209507"/>
          </a:xfrm>
          <a:prstGeom prst="rect">
            <a:avLst/>
          </a:prstGeom>
        </p:spPr>
      </p:pic>
      <p:pic>
        <p:nvPicPr>
          <p:cNvPr id="126" name="picture 1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3646208" y="7537484"/>
            <a:ext cx="241157" cy="20950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 128"/>
          <p:cNvSpPr/>
          <p:nvPr/>
        </p:nvSpPr>
        <p:spPr>
          <a:xfrm>
            <a:off x="0" y="0"/>
            <a:ext cx="17475200" cy="9753600"/>
          </a:xfrm>
          <a:prstGeom prst="rect">
            <a:avLst/>
          </a:prstGeom>
          <a:solidFill>
            <a:srgbClr val="EFF3F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8" name="group 8"/>
          <p:cNvGrpSpPr/>
          <p:nvPr/>
        </p:nvGrpSpPr>
        <p:grpSpPr>
          <a:xfrm rot="21600000">
            <a:off x="9404279" y="2222455"/>
            <a:ext cx="7294406" cy="6819912"/>
            <a:chOff x="0" y="0"/>
            <a:chExt cx="7294406" cy="6819912"/>
          </a:xfrm>
        </p:grpSpPr>
        <p:pic>
          <p:nvPicPr>
            <p:cNvPr id="130" name="picture 13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7220054" cy="6819912"/>
            </a:xfrm>
            <a:prstGeom prst="rect">
              <a:avLst/>
            </a:prstGeom>
          </p:spPr>
        </p:pic>
        <p:sp>
          <p:nvSpPr>
            <p:cNvPr id="132" name="textbox 132"/>
            <p:cNvSpPr/>
            <p:nvPr/>
          </p:nvSpPr>
          <p:spPr>
            <a:xfrm>
              <a:off x="406529" y="88916"/>
              <a:ext cx="6887877" cy="5918230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2598"/>
                </a:lnSpc>
                <a:tabLst/>
              </a:pPr>
              <a:endParaRPr sz="100" dirty="0">
                <a:latin typeface="Arial"/>
                <a:ea typeface="Arial"/>
                <a:cs typeface="Arial"/>
              </a:endParaRPr>
            </a:p>
            <a:p>
              <a:pPr marL="1878964" algn="l" rtl="0" eaLnBrk="0">
                <a:lnSpc>
                  <a:spcPct val="92000"/>
                </a:lnSpc>
                <a:tabLst/>
              </a:pPr>
              <a:r>
                <a:rPr sz="4100" kern="0" spc="-10" dirty="0">
                  <a:solidFill>
                    <a:srgbClr val="000000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◎</a:t>
              </a:r>
              <a:endParaRPr sz="4100" dirty="0">
                <a:latin typeface="SimSun"/>
                <a:ea typeface="SimSun"/>
                <a:cs typeface="SimSun"/>
              </a:endParaRPr>
            </a:p>
            <a:p>
              <a:pPr marL="2056764" algn="l" rtl="0" eaLnBrk="0">
                <a:lnSpc>
                  <a:spcPct val="81000"/>
                </a:lnSpc>
                <a:spcBef>
                  <a:spcPts val="10"/>
                </a:spcBef>
                <a:tabLst/>
              </a:pPr>
              <a:r>
                <a:rPr sz="1700" kern="0" spc="-4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C2</a:t>
              </a:r>
              <a:endParaRPr sz="17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3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4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4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4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4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4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4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4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4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4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marL="2366010" algn="l" rtl="0" eaLnBrk="0">
                <a:lnSpc>
                  <a:spcPct val="88000"/>
                </a:lnSpc>
                <a:spcBef>
                  <a:spcPts val="696"/>
                </a:spcBef>
                <a:tabLst/>
              </a:pPr>
              <a:r>
                <a:rPr sz="2300" b="1" kern="0" spc="-100" dirty="0">
                  <a:solidFill>
                    <a:srgbClr val="00000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信息价值评估</a:t>
              </a:r>
              <a:endParaRPr sz="2300" dirty="0">
                <a:latin typeface="SimHei"/>
                <a:ea typeface="SimHei"/>
                <a:cs typeface="SimHei"/>
              </a:endParaRPr>
            </a:p>
            <a:p>
              <a:pPr marL="2285364" algn="l" rtl="0" eaLnBrk="0">
                <a:lnSpc>
                  <a:spcPts val="2317"/>
                </a:lnSpc>
                <a:tabLst/>
              </a:pPr>
              <a:r>
                <a:rPr sz="1700" kern="0" spc="-1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(Information</a:t>
              </a:r>
              <a:r>
                <a:rPr sz="1700" kern="0" spc="8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 </a:t>
              </a:r>
              <a:r>
                <a:rPr sz="1700" kern="0" spc="-1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Valu</a:t>
              </a:r>
              <a:r>
                <a:rPr sz="1700" kern="0" spc="-2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e</a:t>
              </a:r>
              <a:endParaRPr sz="1700" dirty="0">
                <a:latin typeface="Arial"/>
                <a:ea typeface="Arial"/>
                <a:cs typeface="Arial"/>
              </a:endParaRPr>
            </a:p>
            <a:p>
              <a:pPr marL="2577464" algn="l" rtl="0" eaLnBrk="0">
                <a:lnSpc>
                  <a:spcPct val="81000"/>
                </a:lnSpc>
                <a:spcBef>
                  <a:spcPts val="302"/>
                </a:spcBef>
                <a:tabLst/>
              </a:pPr>
              <a:r>
                <a:rPr sz="1700" kern="0" spc="-1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Assessment)</a:t>
              </a:r>
              <a:endParaRPr sz="17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5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5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5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6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6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6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marL="232409" algn="l" rtl="0" eaLnBrk="0">
                <a:lnSpc>
                  <a:spcPts val="2844"/>
                </a:lnSpc>
                <a:spcBef>
                  <a:spcPts val="697"/>
                </a:spcBef>
                <a:tabLst/>
              </a:pPr>
              <a:r>
                <a:rPr sz="2300" b="1" kern="0" spc="-90" dirty="0">
                  <a:solidFill>
                    <a:srgbClr val="20603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保留高价值位姿</a:t>
              </a:r>
              <a:r>
                <a:rPr sz="2300" kern="0" spc="-90" dirty="0">
                  <a:solidFill>
                    <a:srgbClr val="20603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     </a:t>
              </a:r>
              <a:r>
                <a:rPr sz="2300" kern="0" spc="-100" dirty="0">
                  <a:solidFill>
                    <a:srgbClr val="20603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         </a:t>
              </a:r>
              <a:r>
                <a:rPr sz="2300" b="1" kern="0" spc="-100" dirty="0">
                  <a:solidFill>
                    <a:srgbClr val="80503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边缘化低价值位姿</a:t>
              </a:r>
              <a:endParaRPr sz="2300" dirty="0">
                <a:latin typeface="SimHei"/>
                <a:ea typeface="SimHei"/>
                <a:cs typeface="SimHei"/>
              </a:endParaRPr>
            </a:p>
            <a:p>
              <a:pPr marL="12700" algn="l" rtl="0" eaLnBrk="0">
                <a:lnSpc>
                  <a:spcPct val="99000"/>
                </a:lnSpc>
                <a:spcBef>
                  <a:spcPts val="305"/>
                </a:spcBef>
                <a:tabLst/>
              </a:pPr>
              <a:r>
                <a:rPr lang="en-US" sz="2600" kern="0" spc="-30" baseline="601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(Keep</a:t>
              </a:r>
              <a:r>
                <a:rPr lang="en-US" sz="1600" kern="0" spc="1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lang="en-US" sz="2600" kern="0" spc="-30" baseline="601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High-Value</a:t>
              </a:r>
              <a:r>
                <a:rPr lang="en-US" sz="1600" kern="0" spc="14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lang="en-US" sz="2600" kern="0" spc="-30" baseline="601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Poses)</a:t>
              </a:r>
              <a:r>
                <a:rPr lang="en-US" sz="1600" kern="0" spc="-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         </a:t>
              </a:r>
              <a:r>
                <a:rPr lang="en-US" sz="1600" kern="0" spc="-4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             </a:t>
              </a:r>
              <a:r>
                <a:rPr lang="en-US" sz="2600" kern="0" spc="-30" baseline="6010" dirty="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(Marginalize Low-Value Poses)</a:t>
              </a:r>
            </a:p>
            <a:p>
              <a:pPr algn="l" rtl="0" eaLnBrk="0">
                <a:lnSpc>
                  <a:spcPct val="122000"/>
                </a:lnSpc>
                <a:tabLst/>
              </a:pPr>
              <a:endParaRPr lang="en-US" sz="1000" dirty="0">
                <a:latin typeface="Arial"/>
                <a:ea typeface="Arial"/>
                <a:cs typeface="Arial"/>
              </a:endParaRPr>
            </a:p>
            <a:p>
              <a:pPr marL="1936114" algn="l" rtl="0" eaLnBrk="0">
                <a:lnSpc>
                  <a:spcPts val="2831"/>
                </a:lnSpc>
                <a:spcBef>
                  <a:spcPts val="695"/>
                </a:spcBef>
                <a:tabLst/>
              </a:pPr>
              <a:r>
                <a:rPr sz="2300" kern="0" spc="-10" dirty="0">
                  <a:solidFill>
                    <a:srgbClr val="304050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◎</a:t>
              </a:r>
              <a:endParaRPr sz="2300" dirty="0">
                <a:latin typeface="SimSun"/>
                <a:ea typeface="SimSun"/>
                <a:cs typeface="SimSun"/>
              </a:endParaRPr>
            </a:p>
            <a:p>
              <a:pPr algn="l" rtl="0" eaLnBrk="0">
                <a:lnSpc>
                  <a:spcPct val="102000"/>
                </a:lnSpc>
                <a:tabLst/>
              </a:pPr>
              <a:endParaRPr sz="600" dirty="0">
                <a:latin typeface="Arial"/>
                <a:ea typeface="Arial"/>
                <a:cs typeface="Arial"/>
              </a:endParaRPr>
            </a:p>
            <a:p>
              <a:pPr marL="151764" eaLnBrk="0">
                <a:lnSpc>
                  <a:spcPct val="79000"/>
                </a:lnSpc>
                <a:spcBef>
                  <a:spcPts val="2"/>
                </a:spcBef>
              </a:pPr>
              <a:r>
                <a:rPr sz="1700" kern="0" spc="-2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C1          C3</a:t>
              </a:r>
              <a:r>
                <a:rPr sz="1700" kern="0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         </a:t>
              </a:r>
              <a:r>
                <a:rPr sz="1900" kern="0" spc="-2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C5</a:t>
              </a:r>
              <a:r>
                <a:rPr lang="en-US" sz="1900" kern="0" spc="1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                                       </a:t>
              </a:r>
              <a:r>
                <a:rPr lang="en-US" altLang="zh-CN" sz="1900" kern="0" spc="-2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C2           C4</a:t>
              </a:r>
              <a:endParaRPr sz="1900" dirty="0">
                <a:latin typeface="Times New Roman"/>
                <a:ea typeface="Times New Roman"/>
                <a:cs typeface="Times New Roman"/>
              </a:endParaRPr>
            </a:p>
          </p:txBody>
        </p:sp>
      </p:grpSp>
      <p:sp>
        <p:nvSpPr>
          <p:cNvPr id="134" name="textbox 134"/>
          <p:cNvSpPr/>
          <p:nvPr/>
        </p:nvSpPr>
        <p:spPr>
          <a:xfrm>
            <a:off x="939873" y="2289608"/>
            <a:ext cx="7531100" cy="33655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9449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7779" algn="l" rtl="0" eaLnBrk="0">
              <a:lnSpc>
                <a:spcPct val="98000"/>
              </a:lnSpc>
              <a:tabLst/>
            </a:pPr>
            <a:r>
              <a:rPr sz="3000" b="1" kern="0" spc="80" dirty="0">
                <a:solidFill>
                  <a:srgbClr val="20405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面临的问题</a:t>
            </a:r>
            <a:endParaRPr sz="3000" dirty="0">
              <a:latin typeface="SimHei"/>
              <a:ea typeface="SimHei"/>
              <a:cs typeface="SimHei"/>
            </a:endParaRPr>
          </a:p>
          <a:p>
            <a:pPr marL="12700" algn="l" rtl="0" eaLnBrk="0">
              <a:lnSpc>
                <a:spcPct val="86000"/>
              </a:lnSpc>
              <a:spcBef>
                <a:spcPts val="1644"/>
              </a:spcBef>
              <a:tabLst/>
            </a:pPr>
            <a:r>
              <a:rPr sz="2500" kern="0" spc="140" dirty="0" err="1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在</a:t>
            </a:r>
            <a:r>
              <a:rPr sz="2500" kern="0" spc="0" dirty="0" err="1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SimSun"/>
                <a:cs typeface="Times New Roman" panose="02020603050405020304" pitchFamily="18" charset="0"/>
              </a:rPr>
              <a:t>MSCKF</a:t>
            </a:r>
            <a:r>
              <a:rPr sz="2500" kern="0" spc="140" dirty="0" err="1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中，每次相机位姿的克隆都会导致状态协</a:t>
            </a:r>
            <a:endParaRPr sz="2500" dirty="0">
              <a:latin typeface="SimHei"/>
              <a:ea typeface="SimHei"/>
              <a:cs typeface="SimHei"/>
            </a:endParaRPr>
          </a:p>
          <a:p>
            <a:pPr marL="12700" algn="l" rtl="0" eaLnBrk="0">
              <a:lnSpc>
                <a:spcPct val="132000"/>
              </a:lnSpc>
              <a:spcBef>
                <a:spcPts val="36"/>
              </a:spcBef>
              <a:tabLst/>
            </a:pPr>
            <a:r>
              <a:rPr sz="2500" kern="0" spc="2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方差矩阵的维度增长</a:t>
            </a:r>
            <a:r>
              <a:rPr sz="2500" kern="0" spc="-1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500" kern="0" spc="23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</a:t>
            </a:r>
            <a:r>
              <a:rPr sz="2500" kern="0" spc="23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SimSun"/>
                <a:cs typeface="Times New Roman" panose="02020603050405020304" pitchFamily="18" charset="0"/>
              </a:rPr>
              <a:t>N²</a:t>
            </a:r>
            <a:r>
              <a:rPr sz="2500" kern="0" spc="2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复杂度),使得滤波</a:t>
            </a:r>
            <a:r>
              <a:rPr sz="2500" kern="0" spc="2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更新</a:t>
            </a:r>
            <a:r>
              <a:rPr sz="25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500" kern="0" spc="9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的计算成本迅速增加。</a:t>
            </a:r>
            <a:endParaRPr sz="25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57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7779" algn="l" rtl="0" eaLnBrk="0">
              <a:lnSpc>
                <a:spcPct val="83000"/>
              </a:lnSpc>
              <a:spcBef>
                <a:spcPts val="906"/>
              </a:spcBef>
              <a:tabLst/>
            </a:pPr>
            <a:r>
              <a:rPr sz="3000" b="1" kern="0" spc="70" dirty="0">
                <a:solidFill>
                  <a:srgbClr val="20405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解决方案：智能化的状态边缘化</a:t>
            </a:r>
            <a:endParaRPr sz="3000" dirty="0">
              <a:latin typeface="SimHei"/>
              <a:ea typeface="SimHei"/>
              <a:cs typeface="SimHei"/>
            </a:endParaRPr>
          </a:p>
          <a:p>
            <a:pPr marL="189864" algn="l" rtl="0" eaLnBrk="0">
              <a:lnSpc>
                <a:spcPts val="4829"/>
              </a:lnSpc>
              <a:tabLst/>
            </a:pPr>
            <a:r>
              <a:rPr sz="3400" b="1" kern="0" spc="-90" dirty="0">
                <a:solidFill>
                  <a:srgbClr val="204050">
                    <a:alpha val="100000"/>
                  </a:srgbClr>
                </a:solidFill>
                <a:latin typeface="Arial"/>
                <a:ea typeface="Arial"/>
                <a:cs typeface="Arial"/>
              </a:rPr>
              <a:t>(Intelligent State</a:t>
            </a:r>
            <a:r>
              <a:rPr sz="3400" b="1" kern="0" spc="160" dirty="0">
                <a:solidFill>
                  <a:srgbClr val="20405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400" b="1" kern="0" spc="-90" dirty="0">
                <a:solidFill>
                  <a:srgbClr val="204050">
                    <a:alpha val="100000"/>
                  </a:srgbClr>
                </a:solidFill>
                <a:latin typeface="Arial"/>
                <a:ea typeface="Arial"/>
                <a:cs typeface="Arial"/>
              </a:rPr>
              <a:t>Marginalization)</a:t>
            </a:r>
            <a:endParaRPr sz="3400" dirty="0">
              <a:latin typeface="Arial"/>
              <a:ea typeface="Arial"/>
              <a:cs typeface="Arial"/>
            </a:endParaRPr>
          </a:p>
        </p:txBody>
      </p:sp>
      <p:sp>
        <p:nvSpPr>
          <p:cNvPr id="136" name="textbox 136"/>
          <p:cNvSpPr/>
          <p:nvPr/>
        </p:nvSpPr>
        <p:spPr>
          <a:xfrm>
            <a:off x="2000268" y="5846345"/>
            <a:ext cx="6707505" cy="29946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120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9000"/>
              </a:lnSpc>
              <a:tabLst/>
            </a:pPr>
            <a:r>
              <a:rPr sz="2500" kern="0" spc="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抛弃简单的先进先出 (FIFO): </a:t>
            </a:r>
            <a:r>
              <a:rPr sz="2500" kern="0" spc="60" dirty="0" err="1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传统方法会简</a:t>
            </a:r>
            <a:endParaRPr sz="2500" kern="0" spc="60" dirty="0">
              <a:solidFill>
                <a:srgbClr val="000000">
                  <a:alpha val="100000"/>
                </a:srgbClr>
              </a:solidFill>
              <a:latin typeface="SimHei"/>
              <a:ea typeface="SimHei"/>
            </a:endParaRPr>
          </a:p>
          <a:p>
            <a:pPr marL="12700" algn="l" rtl="0" eaLnBrk="0">
              <a:lnSpc>
                <a:spcPts val="3869"/>
              </a:lnSpc>
              <a:tabLst/>
            </a:pPr>
            <a:r>
              <a:rPr sz="2500" kern="0" spc="60" dirty="0" err="1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单地移除最旧的相机状态</a:t>
            </a:r>
            <a:r>
              <a:rPr sz="2500" kern="0" spc="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。</a:t>
            </a:r>
          </a:p>
          <a:p>
            <a:pPr marL="12700" algn="l" rtl="0" eaLnBrk="0">
              <a:lnSpc>
                <a:spcPct val="86000"/>
              </a:lnSpc>
              <a:spcBef>
                <a:spcPts val="761"/>
              </a:spcBef>
              <a:tabLst/>
            </a:pPr>
            <a:r>
              <a:rPr sz="2500" kern="0" spc="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引入信息价值评估： 优先保留能为特征点三角</a:t>
            </a:r>
          </a:p>
          <a:p>
            <a:pPr marL="12700" algn="l" rtl="0" eaLnBrk="0">
              <a:lnSpc>
                <a:spcPct val="132000"/>
              </a:lnSpc>
              <a:spcBef>
                <a:spcPts val="27"/>
              </a:spcBef>
              <a:tabLst/>
            </a:pPr>
            <a:r>
              <a:rPr sz="2500" kern="0" spc="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化提供高信息价值的状态(</a:t>
            </a:r>
            <a:r>
              <a:rPr sz="2500" kern="0" spc="60" dirty="0" err="1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例如，具有更大视</a:t>
            </a:r>
            <a:r>
              <a:rPr sz="2500" kern="0" spc="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 </a:t>
            </a:r>
            <a:r>
              <a:rPr lang="zh-CN" altLang="en-US" sz="2500" kern="0" spc="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差</a:t>
            </a:r>
            <a:r>
              <a:rPr sz="2500" kern="0" spc="60" dirty="0" err="1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角、更好观测几何构型的相机位姿</a:t>
            </a:r>
            <a:r>
              <a:rPr sz="2500" kern="0" spc="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),</a:t>
            </a:r>
            <a:r>
              <a:rPr sz="2500" kern="0" spc="60" dirty="0" err="1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并边缘化掉冗余或信息量低的状态</a:t>
            </a:r>
            <a:r>
              <a:rPr sz="2500" kern="0" spc="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</a:rPr>
              <a:t>。</a:t>
            </a:r>
          </a:p>
        </p:txBody>
      </p:sp>
      <p:sp>
        <p:nvSpPr>
          <p:cNvPr id="138" name="textbox 138"/>
          <p:cNvSpPr/>
          <p:nvPr/>
        </p:nvSpPr>
        <p:spPr>
          <a:xfrm>
            <a:off x="949135" y="983684"/>
            <a:ext cx="14966950" cy="7677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700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95000"/>
              </a:lnSpc>
              <a:spcBef>
                <a:spcPts val="1"/>
              </a:spcBef>
              <a:tabLst/>
            </a:pPr>
            <a:r>
              <a:rPr sz="5100" b="1" kern="0" spc="-10" dirty="0">
                <a:solidFill>
                  <a:srgbClr val="20406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轻量化策略二：驯服后端复杂度——高效的状态管</a:t>
            </a:r>
            <a:r>
              <a:rPr sz="5100" kern="0" spc="-10" dirty="0">
                <a:solidFill>
                  <a:srgbClr val="20406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理</a:t>
            </a:r>
            <a:endParaRPr sz="5100" dirty="0">
              <a:latin typeface="SimHei"/>
              <a:ea typeface="SimHei"/>
              <a:cs typeface="SimHei"/>
            </a:endParaRPr>
          </a:p>
        </p:txBody>
      </p:sp>
      <p:sp>
        <p:nvSpPr>
          <p:cNvPr id="140" name="textbox 140"/>
          <p:cNvSpPr/>
          <p:nvPr/>
        </p:nvSpPr>
        <p:spPr>
          <a:xfrm>
            <a:off x="13297094" y="9436648"/>
            <a:ext cx="4072706" cy="221903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572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82000"/>
              </a:lnSpc>
              <a:tabLst/>
            </a:pPr>
            <a:r>
              <a:rPr sz="1700" kern="0" spc="-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[Source:OpenVINS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kern="0" spc="-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Paper(MSCKF concept)</a:t>
            </a:r>
            <a:r>
              <a:rPr lang="en-US" altLang="zh-CN" sz="1700" kern="0" spc="-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]</a:t>
            </a:r>
            <a:endParaRPr sz="1700" dirty="0">
              <a:latin typeface="Arial"/>
              <a:ea typeface="Arial"/>
              <a:cs typeface="Arial"/>
            </a:endParaRPr>
          </a:p>
        </p:txBody>
      </p:sp>
      <p:pic>
        <p:nvPicPr>
          <p:cNvPr id="142" name="picture 1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84203" y="7048536"/>
            <a:ext cx="717531" cy="774630"/>
          </a:xfrm>
          <a:prstGeom prst="rect">
            <a:avLst/>
          </a:prstGeom>
        </p:spPr>
      </p:pic>
      <p:sp>
        <p:nvSpPr>
          <p:cNvPr id="144" name="textbox 144"/>
          <p:cNvSpPr/>
          <p:nvPr/>
        </p:nvSpPr>
        <p:spPr>
          <a:xfrm>
            <a:off x="14846287" y="2424686"/>
            <a:ext cx="309245" cy="6985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ts val="3104"/>
              </a:lnSpc>
              <a:tabLst/>
            </a:pPr>
            <a:r>
              <a:rPr sz="2400" kern="0" spc="-180" dirty="0">
                <a:solidFill>
                  <a:srgbClr val="20305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◎</a:t>
            </a:r>
            <a:endParaRPr sz="2400" dirty="0">
              <a:latin typeface="SimSun"/>
              <a:ea typeface="SimSun"/>
              <a:cs typeface="SimSun"/>
            </a:endParaRPr>
          </a:p>
          <a:p>
            <a:pPr algn="l" rtl="0" eaLnBrk="0">
              <a:lnSpc>
                <a:spcPct val="112000"/>
              </a:lnSpc>
              <a:tabLst/>
            </a:pPr>
            <a:endParaRPr sz="400" dirty="0">
              <a:latin typeface="Arial"/>
              <a:ea typeface="Arial"/>
              <a:cs typeface="Arial"/>
            </a:endParaRPr>
          </a:p>
          <a:p>
            <a:pPr marL="25400" algn="l" rtl="0" eaLnBrk="0">
              <a:lnSpc>
                <a:spcPct val="81000"/>
              </a:lnSpc>
              <a:spcBef>
                <a:spcPts val="1"/>
              </a:spcBef>
              <a:tabLst/>
            </a:pPr>
            <a:r>
              <a:rPr sz="1700" kern="0" spc="-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C5</a:t>
            </a:r>
            <a:endParaRPr sz="1700" dirty="0">
              <a:latin typeface="Arial"/>
              <a:ea typeface="Arial"/>
              <a:cs typeface="Arial"/>
            </a:endParaRPr>
          </a:p>
        </p:txBody>
      </p:sp>
      <p:sp>
        <p:nvSpPr>
          <p:cNvPr id="146" name="textbox 146"/>
          <p:cNvSpPr/>
          <p:nvPr/>
        </p:nvSpPr>
        <p:spPr>
          <a:xfrm>
            <a:off x="13830279" y="2445744"/>
            <a:ext cx="309879" cy="6769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2831"/>
              </a:lnSpc>
              <a:tabLst/>
            </a:pPr>
            <a:r>
              <a:rPr sz="2300" kern="0" spc="-10" dirty="0">
                <a:solidFill>
                  <a:srgbClr val="20305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◎</a:t>
            </a:r>
            <a:endParaRPr sz="2300" dirty="0">
              <a:latin typeface="SimSun"/>
              <a:ea typeface="SimSun"/>
              <a:cs typeface="SimSun"/>
            </a:endParaRPr>
          </a:p>
          <a:p>
            <a:pPr algn="l" rtl="0" eaLnBrk="0">
              <a:lnSpc>
                <a:spcPct val="107000"/>
              </a:lnSpc>
              <a:tabLst/>
            </a:pPr>
            <a:endParaRPr sz="500" dirty="0">
              <a:latin typeface="Arial"/>
              <a:ea typeface="Arial"/>
              <a:cs typeface="Arial"/>
            </a:endParaRPr>
          </a:p>
          <a:p>
            <a:pPr marL="31115" algn="l" rtl="0" eaLnBrk="0">
              <a:lnSpc>
                <a:spcPct val="81000"/>
              </a:lnSpc>
              <a:spcBef>
                <a:spcPts val="3"/>
              </a:spcBef>
              <a:tabLst/>
            </a:pPr>
            <a:r>
              <a:rPr sz="1700" kern="0" spc="-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C4</a:t>
            </a:r>
            <a:endParaRPr sz="1700" dirty="0">
              <a:latin typeface="Arial"/>
              <a:ea typeface="Arial"/>
              <a:cs typeface="Arial"/>
            </a:endParaRPr>
          </a:p>
        </p:txBody>
      </p:sp>
      <p:sp>
        <p:nvSpPr>
          <p:cNvPr id="148" name="textbox 148"/>
          <p:cNvSpPr/>
          <p:nvPr/>
        </p:nvSpPr>
        <p:spPr>
          <a:xfrm>
            <a:off x="10814059" y="2445744"/>
            <a:ext cx="290829" cy="6769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ts val="2808"/>
              </a:lnSpc>
              <a:tabLst/>
            </a:pPr>
            <a:r>
              <a:rPr sz="2200" kern="0" spc="-200" dirty="0">
                <a:solidFill>
                  <a:srgbClr val="20304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◎</a:t>
            </a:r>
            <a:endParaRPr sz="2200" dirty="0">
              <a:latin typeface="SimSun"/>
              <a:ea typeface="SimSun"/>
              <a:cs typeface="SimSun"/>
            </a:endParaRPr>
          </a:p>
          <a:p>
            <a:pPr algn="l" rtl="0" eaLnBrk="0">
              <a:lnSpc>
                <a:spcPct val="111000"/>
              </a:lnSpc>
              <a:tabLst/>
            </a:pPr>
            <a:endParaRPr sz="5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1000"/>
              </a:lnSpc>
              <a:spcBef>
                <a:spcPts val="3"/>
              </a:spcBef>
              <a:tabLst/>
            </a:pPr>
            <a:r>
              <a:rPr sz="1700" kern="0" spc="-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C1</a:t>
            </a:r>
            <a:endParaRPr sz="1700" dirty="0">
              <a:latin typeface="Arial"/>
              <a:ea typeface="Arial"/>
              <a:cs typeface="Arial"/>
            </a:endParaRPr>
          </a:p>
        </p:txBody>
      </p:sp>
      <p:sp>
        <p:nvSpPr>
          <p:cNvPr id="150" name="textbox 150"/>
          <p:cNvSpPr/>
          <p:nvPr/>
        </p:nvSpPr>
        <p:spPr>
          <a:xfrm>
            <a:off x="12852367" y="2885839"/>
            <a:ext cx="290829" cy="23685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5369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2000"/>
              </a:lnSpc>
              <a:tabLst/>
            </a:pPr>
            <a:r>
              <a:rPr sz="1700" kern="0" spc="-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C3</a:t>
            </a:r>
            <a:endParaRPr sz="1700" dirty="0">
              <a:latin typeface="Arial"/>
              <a:ea typeface="Arial"/>
              <a:cs typeface="Arial"/>
            </a:endParaRPr>
          </a:p>
        </p:txBody>
      </p:sp>
      <p:pic>
        <p:nvPicPr>
          <p:cNvPr id="3" name="图片 2" descr="形状&#10;&#10;AI 生成的内容可能不正确。">
            <a:extLst>
              <a:ext uri="{FF2B5EF4-FFF2-40B4-BE49-F238E27FC236}">
                <a16:creationId xmlns:a16="http://schemas.microsoft.com/office/drawing/2014/main" id="{41C621D7-4719-A08B-AEA2-DC0FADB0A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9987" y="5928982"/>
            <a:ext cx="565035" cy="500292"/>
          </a:xfrm>
          <a:prstGeom prst="rect">
            <a:avLst/>
          </a:prstGeom>
        </p:spPr>
      </p:pic>
      <p:pic>
        <p:nvPicPr>
          <p:cNvPr id="7" name="图片 6" descr="图片包含 游戏机, 钟表, 标志&#10;&#10;AI 生成的内容可能不正确。">
            <a:extLst>
              <a:ext uri="{FF2B5EF4-FFF2-40B4-BE49-F238E27FC236}">
                <a16:creationId xmlns:a16="http://schemas.microsoft.com/office/drawing/2014/main" id="{48702DFE-25B6-7FB9-7D20-04176DA0E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9383" y="1828173"/>
            <a:ext cx="6190476" cy="1714286"/>
          </a:xfrm>
          <a:prstGeom prst="rect">
            <a:avLst/>
          </a:prstGeom>
        </p:spPr>
      </p:pic>
      <p:pic>
        <p:nvPicPr>
          <p:cNvPr id="10" name="图片 9" descr="卡通人物&#10;&#10;AI 生成的内容可能不正确。">
            <a:extLst>
              <a:ext uri="{FF2B5EF4-FFF2-40B4-BE49-F238E27FC236}">
                <a16:creationId xmlns:a16="http://schemas.microsoft.com/office/drawing/2014/main" id="{40B0E080-0681-D58B-967B-0A57CC5802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21159" y="4174619"/>
            <a:ext cx="575935" cy="559937"/>
          </a:xfrm>
          <a:prstGeom prst="rect">
            <a:avLst/>
          </a:prstGeom>
        </p:spPr>
      </p:pic>
      <p:pic>
        <p:nvPicPr>
          <p:cNvPr id="12" name="图片 11" descr="图标&#10;&#10;AI 生成的内容可能不正确。">
            <a:extLst>
              <a:ext uri="{FF2B5EF4-FFF2-40B4-BE49-F238E27FC236}">
                <a16:creationId xmlns:a16="http://schemas.microsoft.com/office/drawing/2014/main" id="{A5D89BF4-496A-4695-83D4-F9B10A03D3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6406" y="7339824"/>
            <a:ext cx="2604452" cy="889777"/>
          </a:xfrm>
          <a:prstGeom prst="rect">
            <a:avLst/>
          </a:prstGeom>
        </p:spPr>
      </p:pic>
      <p:pic>
        <p:nvPicPr>
          <p:cNvPr id="14" name="图片 13" descr="图标&#10;&#10;AI 生成的内容可能不正确。">
            <a:extLst>
              <a:ext uri="{FF2B5EF4-FFF2-40B4-BE49-F238E27FC236}">
                <a16:creationId xmlns:a16="http://schemas.microsoft.com/office/drawing/2014/main" id="{3253E8B1-1C9D-3473-93C8-C4FF9A739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23816" y="7357832"/>
            <a:ext cx="2007323" cy="93066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 152"/>
          <p:cNvSpPr/>
          <p:nvPr/>
        </p:nvSpPr>
        <p:spPr>
          <a:xfrm>
            <a:off x="0" y="0"/>
            <a:ext cx="17475200" cy="9753600"/>
          </a:xfrm>
          <a:prstGeom prst="rect">
            <a:avLst/>
          </a:prstGeom>
          <a:solidFill>
            <a:srgbClr val="F2F4F8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54" name="picture 1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638300" y="2711403"/>
            <a:ext cx="13703352" cy="5016568"/>
          </a:xfrm>
          <a:prstGeom prst="rect">
            <a:avLst/>
          </a:prstGeom>
        </p:spPr>
      </p:pic>
      <p:sp>
        <p:nvSpPr>
          <p:cNvPr id="156" name="textbox 156"/>
          <p:cNvSpPr/>
          <p:nvPr/>
        </p:nvSpPr>
        <p:spPr>
          <a:xfrm>
            <a:off x="9009140" y="2313908"/>
            <a:ext cx="7399655" cy="54483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49"/>
              </a:lnSpc>
              <a:tabLst/>
            </a:pPr>
            <a:endParaRPr sz="1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  <a:p>
            <a:pPr marL="12700" algn="l" rtl="0" eaLnBrk="0">
              <a:lnSpc>
                <a:spcPct val="93000"/>
              </a:lnSpc>
              <a:tabLst/>
            </a:pPr>
            <a:r>
              <a:rPr sz="2600" b="1" kern="0" spc="50" dirty="0">
                <a:solidFill>
                  <a:srgbClr val="204060">
                    <a:alpha val="100000"/>
                  </a:srgbClr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滑动窗口</a:t>
            </a:r>
            <a:r>
              <a:rPr sz="2600" kern="0" spc="-320" dirty="0">
                <a:solidFill>
                  <a:srgbClr val="204060">
                    <a:alpha val="100000"/>
                  </a:srgbClr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 </a:t>
            </a:r>
            <a:r>
              <a:rPr sz="2600" b="1" kern="0" spc="50" dirty="0">
                <a:solidFill>
                  <a:srgbClr val="204060">
                    <a:alpha val="100000"/>
                  </a:srgb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(</a:t>
            </a:r>
            <a:r>
              <a:rPr sz="2600" b="1" kern="0" spc="0" dirty="0">
                <a:solidFill>
                  <a:srgbClr val="204060">
                    <a:alpha val="100000"/>
                  </a:srgb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Sliding</a:t>
            </a:r>
            <a:r>
              <a:rPr sz="2600" b="1" kern="0" spc="50" dirty="0">
                <a:solidFill>
                  <a:srgbClr val="204060">
                    <a:alpha val="100000"/>
                  </a:srgb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  </a:t>
            </a:r>
            <a:r>
              <a:rPr sz="2600" b="1" kern="0" spc="0" dirty="0">
                <a:solidFill>
                  <a:srgbClr val="204060">
                    <a:alpha val="100000"/>
                  </a:srgb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Window</a:t>
            </a:r>
            <a:r>
              <a:rPr sz="2600" b="1" kern="0" spc="50" dirty="0">
                <a:solidFill>
                  <a:srgbClr val="204060">
                    <a:alpha val="100000"/>
                  </a:srgb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)</a:t>
            </a:r>
            <a:endParaRPr sz="26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  <a:p>
            <a:pPr marL="3542665" algn="l" rtl="0" eaLnBrk="0">
              <a:lnSpc>
                <a:spcPct val="93000"/>
              </a:lnSpc>
              <a:spcBef>
                <a:spcPts val="784"/>
              </a:spcBef>
              <a:tabLst/>
            </a:pPr>
            <a:r>
              <a:rPr sz="2600" b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局部地图</a:t>
            </a:r>
            <a:r>
              <a:rPr sz="2600" kern="0" spc="-31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 </a:t>
            </a:r>
            <a:r>
              <a:rPr sz="2600" b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(Local M</a:t>
            </a:r>
            <a:r>
              <a:rPr sz="2600" b="1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ap):</a:t>
            </a:r>
            <a:endParaRPr sz="26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  <a:p>
            <a:pPr algn="r" rtl="0" eaLnBrk="0">
              <a:lnSpc>
                <a:spcPct val="97000"/>
              </a:lnSpc>
              <a:spcBef>
                <a:spcPts val="214"/>
              </a:spcBef>
              <a:tabLst/>
            </a:pPr>
            <a:r>
              <a:rPr sz="2600" kern="0" spc="-8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保持稠密以确保跟踪鲁棒性</a:t>
            </a:r>
            <a:endParaRPr sz="2600" dirty="0">
              <a:latin typeface="Times New Roman" panose="02020603050405020304" pitchFamily="18" charset="0"/>
              <a:ea typeface="SimHei"/>
              <a:cs typeface="Times New Roman" panose="02020603050405020304" pitchFamily="18" charset="0"/>
            </a:endParaRPr>
          </a:p>
        </p:txBody>
      </p:sp>
      <p:sp>
        <p:nvSpPr>
          <p:cNvPr id="158" name="textbox 158"/>
          <p:cNvSpPr/>
          <p:nvPr/>
        </p:nvSpPr>
        <p:spPr>
          <a:xfrm>
            <a:off x="1484225" y="7939980"/>
            <a:ext cx="15877539" cy="17303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5891"/>
              </a:lnSpc>
              <a:tabLst/>
            </a:pPr>
            <a:endParaRPr sz="1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  <a:p>
            <a:pPr marL="12700" algn="l" rtl="0" eaLnBrk="0">
              <a:lnSpc>
                <a:spcPct val="91000"/>
              </a:lnSpc>
              <a:tabLst/>
            </a:pPr>
            <a:r>
              <a:rPr sz="2600" b="1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全局地图</a:t>
            </a:r>
            <a:r>
              <a:rPr sz="2600" kern="0" spc="-29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 </a:t>
            </a:r>
            <a:r>
              <a:rPr sz="2600" b="1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(Global</a:t>
            </a:r>
            <a:r>
              <a:rPr sz="2600" b="1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 </a:t>
            </a:r>
            <a:r>
              <a:rPr sz="2600" b="1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Map):</a:t>
            </a:r>
            <a:endParaRPr sz="26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  <a:p>
            <a:pPr marL="13970" algn="l" rtl="0" eaLnBrk="0">
              <a:lnSpc>
                <a:spcPct val="93000"/>
              </a:lnSpc>
              <a:spcBef>
                <a:spcPts val="16"/>
              </a:spcBef>
              <a:tabLst/>
            </a:pPr>
            <a:r>
              <a:rPr sz="2600" kern="0" spc="-9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在线稀疏化，仅保留高质量回环路标</a:t>
            </a:r>
            <a:endParaRPr sz="2600" dirty="0">
              <a:latin typeface="Times New Roman" panose="02020603050405020304" pitchFamily="18" charset="0"/>
              <a:ea typeface="SimHei"/>
              <a:cs typeface="Times New Roman" panose="02020603050405020304" pitchFamily="18" charset="0"/>
            </a:endParaRPr>
          </a:p>
          <a:p>
            <a:pPr algn="l" rtl="0" eaLnBrk="0">
              <a:lnSpc>
                <a:spcPct val="119000"/>
              </a:lnSpc>
              <a:tabLst/>
            </a:pPr>
            <a:endParaRPr sz="1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  <a:p>
            <a:pPr algn="l" rtl="0" eaLnBrk="0">
              <a:lnSpc>
                <a:spcPct val="119000"/>
              </a:lnSpc>
              <a:tabLst/>
            </a:pPr>
            <a:endParaRPr sz="1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  <a:p>
            <a:pPr algn="l" rtl="0" eaLnBrk="0">
              <a:lnSpc>
                <a:spcPct val="120000"/>
              </a:lnSpc>
              <a:tabLst/>
            </a:pPr>
            <a:endParaRPr sz="1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  <a:p>
            <a:pPr algn="l" rtl="0" eaLnBrk="0">
              <a:lnSpc>
                <a:spcPct val="120000"/>
              </a:lnSpc>
              <a:tabLst/>
            </a:pPr>
            <a:endParaRPr sz="1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  <a:p>
            <a:pPr algn="l" rtl="0" eaLnBrk="0">
              <a:lnSpc>
                <a:spcPct val="127000"/>
              </a:lnSpc>
              <a:tabLst/>
            </a:pPr>
            <a:endParaRPr sz="3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  <a:p>
            <a:pPr algn="r" rtl="0" eaLnBrk="0">
              <a:lnSpc>
                <a:spcPct val="81000"/>
              </a:lnSpc>
              <a:spcBef>
                <a:spcPts val="2"/>
              </a:spcBef>
              <a:tabLst/>
            </a:pPr>
            <a:r>
              <a:rPr sz="15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[Source:MS-SLAM</a:t>
            </a:r>
            <a:r>
              <a:rPr sz="1500" kern="0" spc="11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 </a:t>
            </a:r>
            <a:r>
              <a:rPr sz="15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Pa</a:t>
            </a:r>
            <a:r>
              <a:rPr sz="15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per(Core Concept</a:t>
            </a:r>
            <a:r>
              <a:rPr lang="en-US" sz="15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)]</a:t>
            </a:r>
            <a:endParaRPr sz="15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</p:txBody>
      </p:sp>
      <p:sp>
        <p:nvSpPr>
          <p:cNvPr id="160" name="textbox 160"/>
          <p:cNvSpPr/>
          <p:nvPr/>
        </p:nvSpPr>
        <p:spPr>
          <a:xfrm>
            <a:off x="757914" y="631221"/>
            <a:ext cx="13367385" cy="7219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556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5000"/>
              </a:lnSpc>
              <a:tabLst/>
            </a:pPr>
            <a:r>
              <a:rPr sz="4800" b="1" kern="0" spc="-50" dirty="0">
                <a:solidFill>
                  <a:srgbClr val="30508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轻量化策略三：精简地图——滑动窗口地图稀疏化</a:t>
            </a:r>
            <a:endParaRPr sz="4800" dirty="0">
              <a:latin typeface="SimHei"/>
              <a:ea typeface="SimHei"/>
              <a:cs typeface="SimHei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222.815748031496,&quot;width&quot;:3870.7842519685037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22.998680934374,&quot;width&quot;:9856.254848483279}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</TotalTime>
  <Words>948</Words>
  <Application>Microsoft Office PowerPoint</Application>
  <PresentationFormat>自定义</PresentationFormat>
  <Paragraphs>567</Paragraphs>
  <Slides>16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等线</vt:lpstr>
      <vt:lpstr>黑体</vt:lpstr>
      <vt:lpstr>黑体</vt:lpstr>
      <vt:lpstr>SimSun</vt:lpstr>
      <vt:lpstr>字魂36号-正文宋楷</vt:lpstr>
      <vt:lpstr>Arial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杰 李</cp:lastModifiedBy>
  <cp:revision>14</cp:revision>
  <dcterms:created xsi:type="dcterms:W3CDTF">2025-12-18T15:14:40Z</dcterms:created>
  <dcterms:modified xsi:type="dcterms:W3CDTF">2025-12-25T11:32:17Z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wqlLaW5nc29mdCBQREYgdG8gV1BTIDExMEI</vt:lpwstr>
  </property>
  <property fmtid="{D5CDD505-2E9C-101B-9397-08002B2CF9AE}" pid="3" name="Created">
    <vt:filetime>2025-12-18T15:14:59Z</vt:filetime>
  </property>
  <property fmtid="{D5CDD505-2E9C-101B-9397-08002B2CF9AE}" pid="4" name="UsrData">
    <vt:lpwstr>6943a9d124c4ba001f99a884wl</vt:lpwstr>
  </property>
</Properties>
</file>